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handoutMasterIdLst>
    <p:handoutMasterId r:id="rId24"/>
  </p:handoutMasterIdLst>
  <p:sldIdLst>
    <p:sldId id="280" r:id="rId4"/>
    <p:sldId id="256" r:id="rId5"/>
    <p:sldId id="284" r:id="rId6"/>
    <p:sldId id="272" r:id="rId7"/>
    <p:sldId id="261" r:id="rId8"/>
    <p:sldId id="257" r:id="rId9"/>
    <p:sldId id="269" r:id="rId10"/>
    <p:sldId id="267" r:id="rId11"/>
    <p:sldId id="258" r:id="rId12"/>
    <p:sldId id="259" r:id="rId13"/>
    <p:sldId id="262" r:id="rId14"/>
    <p:sldId id="273" r:id="rId15"/>
    <p:sldId id="264" r:id="rId16"/>
    <p:sldId id="276" r:id="rId17"/>
    <p:sldId id="275" r:id="rId18"/>
    <p:sldId id="277" r:id="rId19"/>
    <p:sldId id="281" r:id="rId20"/>
    <p:sldId id="265" r:id="rId21"/>
    <p:sldId id="282" r:id="rId22"/>
    <p:sldId id="283" r:id="rId23"/>
  </p:sldIdLst>
  <p:sldSz cx="12192000" cy="6858000"/>
  <p:notesSz cx="6877050" cy="93154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6739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6739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88184DAE-BBF3-4B16-BA4E-D89534ED9A4E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80055" cy="46738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8848061"/>
            <a:ext cx="2980055" cy="46738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07790364-FC83-42D4-A551-343EBF80EB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786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6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98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75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350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4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99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176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0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6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98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3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8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3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6396-F0DB-40E4-A06B-55B4028746C9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6028-DF05-47F9-8051-22352D268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2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kutnohorsko.cz/" TargetMode="External"/><Relationship Id="rId2" Type="http://schemas.openxmlformats.org/officeDocument/2006/relationships/hyperlink" Target="mailto:mapvopenkov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aprovenkov.cz/" TargetMode="External"/><Relationship Id="rId2" Type="http://schemas.openxmlformats.org/officeDocument/2006/relationships/hyperlink" Target="http://www.mapkutnohorsko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kutnahora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ritickemysleni.cz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9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73892" y="1248032"/>
            <a:ext cx="98854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Členové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pracovní skupiny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endParaRPr lang="cs-CZ" sz="3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Učitelé obou 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stupňů 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ZŠ, záměrem bylo mít 2 pedagogy z jedné školy</a:t>
            </a:r>
            <a:endParaRPr lang="cs-CZ" sz="3600" dirty="0">
              <a:latin typeface="Calibri" panose="020F0502020204030204" pitchFamily="34" charset="0"/>
            </a:endParaRPr>
          </a:p>
          <a:p>
            <a:endParaRPr lang="cs-CZ" sz="36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</a:rPr>
              <a:t>13 učitelů z 8 škol (ORP Kutná Hora 19 ZŠ)</a:t>
            </a:r>
          </a:p>
          <a:p>
            <a:endParaRPr lang="cs-CZ" sz="3600" dirty="0">
              <a:latin typeface="Calibri" panose="020F0502020204030204" pitchFamily="34" charset="0"/>
            </a:endParaRPr>
          </a:p>
          <a:p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35676" y="1606378"/>
            <a:ext cx="9279924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Setkání pracovní skupiny: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jednou za 2 měsíce, časová dotace 4 hodiny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Dačického dům – nově zrekonstruovaný prostor mimo školu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9898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Zdroj: www.dacickehodum.cz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0" y="437871"/>
            <a:ext cx="8094704" cy="539646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54" y="0"/>
            <a:ext cx="2038546" cy="17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319" y="1198605"/>
            <a:ext cx="9860692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máme za sebou?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setkání PS v Dačického domě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xkurze mimo kutnohorský region - ZŠ a MŠ Dobronín</a:t>
            </a:r>
          </a:p>
          <a:p>
            <a:pPr>
              <a:spcAft>
                <a:spcPts val="1000"/>
              </a:spcAft>
            </a:pP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nás čeká?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setkání – posun do místní školy - ZŠ Církvice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5" y="1344441"/>
            <a:ext cx="5473185" cy="410488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3" y="1344441"/>
            <a:ext cx="5473185" cy="410488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5" y="1626660"/>
            <a:ext cx="5319585" cy="354638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7" y="1626660"/>
            <a:ext cx="5350005" cy="356667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42080" y="1543479"/>
            <a:ext cx="5290846" cy="41777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56" y="1543479"/>
            <a:ext cx="5570267" cy="4177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05966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</a:t>
            </a:r>
            <a:r>
              <a:rPr lang="cs-CZ" sz="44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pozornost</a:t>
            </a:r>
            <a:endParaRPr lang="en-US" sz="44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2971800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9550400" y="3429000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6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4529" y="1161536"/>
            <a:ext cx="9749481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Kontakt: </a:t>
            </a:r>
          </a:p>
          <a:p>
            <a:pPr>
              <a:spcAft>
                <a:spcPts val="1000"/>
              </a:spcAft>
            </a:pPr>
            <a:endParaRPr lang="cs-CZ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</a:t>
            </a:r>
            <a:r>
              <a:rPr lang="cs-CZ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Vopěnková</a:t>
            </a:r>
            <a:endParaRPr lang="cs-CZ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tel.: 723 513 801</a:t>
            </a:r>
          </a:p>
          <a:p>
            <a:pPr>
              <a:spcAft>
                <a:spcPts val="10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-mail: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mapvopenkova@gmail.com</a:t>
            </a:r>
            <a:endParaRPr lang="cs-CZ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kancelář: Kutná Hora, Šultysova 167</a:t>
            </a:r>
          </a:p>
          <a:p>
            <a:pPr>
              <a:spcAft>
                <a:spcPts val="1000"/>
              </a:spcAft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www.mapkutnohorsko.cz</a:t>
            </a:r>
            <a:endParaRPr lang="cs-CZ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839200" y="5282968"/>
            <a:ext cx="2987675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17600" y="5156200"/>
            <a:ext cx="913191" cy="728529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81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0731" y="1729945"/>
            <a:ext cx="9417269" cy="1780017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+mn-lt"/>
              </a:rPr>
              <a:t/>
            </a:r>
            <a:br>
              <a:rPr lang="cs-CZ" sz="3600" b="1" dirty="0" smtClean="0">
                <a:latin typeface="+mn-lt"/>
              </a:rPr>
            </a:br>
            <a:r>
              <a:rPr lang="cs-CZ" sz="3600" b="1" dirty="0">
                <a:latin typeface="+mn-lt"/>
              </a:rPr>
              <a:t/>
            </a:r>
            <a:br>
              <a:rPr lang="cs-CZ" sz="3600" b="1" dirty="0">
                <a:latin typeface="+mn-lt"/>
              </a:rPr>
            </a:br>
            <a:r>
              <a:rPr lang="cs-CZ" sz="3600" b="1" dirty="0" smtClean="0">
                <a:latin typeface="+mn-lt"/>
              </a:rPr>
              <a:t/>
            </a:r>
            <a:br>
              <a:rPr lang="cs-CZ" sz="3600" b="1" dirty="0" smtClean="0">
                <a:latin typeface="+mn-lt"/>
              </a:rPr>
            </a:br>
            <a:r>
              <a:rPr lang="cs-CZ" sz="3600" b="1" dirty="0" smtClean="0">
                <a:latin typeface="+mn-lt"/>
              </a:rPr>
              <a:t/>
            </a:r>
            <a:br>
              <a:rPr lang="cs-CZ" sz="3600" b="1" dirty="0" smtClean="0">
                <a:latin typeface="+mn-lt"/>
              </a:rPr>
            </a:br>
            <a:r>
              <a:rPr lang="cs-CZ" sz="3600" b="1" dirty="0">
                <a:latin typeface="+mn-lt"/>
              </a:rPr>
              <a:t/>
            </a:r>
            <a:br>
              <a:rPr lang="cs-CZ" sz="3600" b="1" dirty="0">
                <a:latin typeface="+mn-lt"/>
              </a:rPr>
            </a:br>
            <a:r>
              <a:rPr lang="cs-CZ" sz="3600" b="1" dirty="0" smtClean="0">
                <a:latin typeface="+mn-lt"/>
              </a:rPr>
              <a:t/>
            </a:r>
            <a:br>
              <a:rPr lang="cs-CZ" sz="3600" b="1" dirty="0" smtClean="0">
                <a:latin typeface="+mn-lt"/>
              </a:rPr>
            </a:br>
            <a:r>
              <a:rPr lang="cs-CZ" sz="3600" b="1" dirty="0" smtClean="0">
                <a:latin typeface="+mn-lt"/>
              </a:rPr>
              <a:t/>
            </a:r>
            <a:br>
              <a:rPr lang="cs-CZ" sz="3600" b="1" dirty="0" smtClean="0">
                <a:latin typeface="+mn-lt"/>
              </a:rPr>
            </a:br>
            <a:r>
              <a:rPr lang="cs-CZ" sz="3600" b="1" dirty="0" smtClean="0">
                <a:latin typeface="+mn-lt"/>
              </a:rPr>
              <a:t>Místní akční plán rozvoje vzdělávání (MAP II)</a:t>
            </a:r>
            <a:br>
              <a:rPr lang="cs-CZ" sz="3600" b="1" dirty="0" smtClean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 smtClean="0">
                <a:latin typeface="+mn-lt"/>
              </a:rPr>
              <a:t>v kutnohorském regionu realizuje </a:t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MAS Lípa pro venkov </a:t>
            </a:r>
            <a:r>
              <a:rPr lang="cs-CZ" sz="3600" dirty="0" err="1" smtClean="0">
                <a:latin typeface="+mn-lt"/>
              </a:rPr>
              <a:t>z.s</a:t>
            </a:r>
            <a:r>
              <a:rPr lang="cs-CZ" sz="3600" dirty="0" smtClean="0">
                <a:latin typeface="+mn-lt"/>
              </a:rPr>
              <a:t>.</a:t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(leden 2018 – prosinec 2021)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0731" y="3602038"/>
            <a:ext cx="9417269" cy="165576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600" dirty="0" smtClean="0">
                <a:hlinkClick r:id="rId2"/>
              </a:rPr>
              <a:t>www.mapkutnohorsko.cz</a:t>
            </a:r>
            <a:endParaRPr lang="cs-CZ" sz="3600" dirty="0" smtClean="0"/>
          </a:p>
          <a:p>
            <a:r>
              <a:rPr lang="cs-CZ" sz="3600" dirty="0" smtClean="0">
                <a:hlinkClick r:id="rId3"/>
              </a:rPr>
              <a:t>www.lipaprovenkov.cz</a:t>
            </a:r>
            <a:endParaRPr lang="cs-CZ" sz="3600" dirty="0" smtClean="0"/>
          </a:p>
          <a:p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218" y="0"/>
            <a:ext cx="217978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340707"/>
            <a:ext cx="9062384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Podpora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budování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kapacit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pro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rozvoj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základních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pre/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gramotností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v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předškolním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  <a:t/>
            </a:r>
            <a:b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</a:b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a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základním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vzdělávání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-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Podpora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práce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učitelů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(PPUČ)</a:t>
            </a:r>
            <a: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  <a:t> je financován Evropskou unií.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9" y="1002314"/>
            <a:ext cx="6206449" cy="4443254"/>
          </a:xfrm>
          <a:prstGeom prst="rect">
            <a:avLst/>
          </a:prstGeo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482" b="3482"/>
          <a:stretch>
            <a:fillRect/>
          </a:stretch>
        </p:blipFill>
        <p:spPr>
          <a:xfrm>
            <a:off x="844645" y="1403866"/>
            <a:ext cx="5915377" cy="33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744994"/>
            <a:ext cx="10515600" cy="1344655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 </a:t>
            </a:r>
          </a:p>
          <a:p>
            <a:endParaRPr lang="cs-CZ" dirty="0" smtClean="0"/>
          </a:p>
          <a:p>
            <a:r>
              <a:rPr lang="cs-CZ" sz="2500" dirty="0" smtClean="0"/>
              <a:t>Zdroj: </a:t>
            </a:r>
            <a:r>
              <a:rPr lang="cs-CZ" sz="2500" dirty="0" smtClean="0">
                <a:hlinkClick r:id="rId2"/>
              </a:rPr>
              <a:t>www.kutnahora.cz</a:t>
            </a:r>
            <a:endParaRPr lang="cs-CZ" sz="2500" dirty="0" smtClean="0"/>
          </a:p>
          <a:p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65856"/>
            <a:ext cx="10619881" cy="51145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875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9178" y="1865871"/>
            <a:ext cx="9675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Cílem našich aktivit je rozvíjet ve školách na Kutnohorsku motivující prostředí zaměřené na maximální úspěch pro každého žáka a každého učitele.</a:t>
            </a:r>
            <a:endParaRPr lang="cs-CZ" sz="3600" b="0" i="0" dirty="0" smtClean="0">
              <a:effectLst/>
            </a:endParaRPr>
          </a:p>
          <a:p>
            <a:endParaRPr lang="cs-CZ" dirty="0">
              <a:latin typeface="Robot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07524" y="1643449"/>
            <a:ext cx="90327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Pracovní skupina pro rozvoj čtenářské gramotnosti a k rozvoji potenciálu každého žáka (PSČG</a:t>
            </a:r>
            <a:r>
              <a:rPr lang="cs-CZ" sz="3600" dirty="0" smtClean="0"/>
              <a:t>)</a:t>
            </a:r>
          </a:p>
          <a:p>
            <a:endParaRPr lang="cs-CZ" sz="3600" dirty="0"/>
          </a:p>
          <a:p>
            <a:r>
              <a:rPr lang="cs-CZ" sz="3600" dirty="0" smtClean="0"/>
              <a:t>Vedoucí pracovní skupiny PhDr. Hana Košťálová</a:t>
            </a:r>
          </a:p>
          <a:p>
            <a:r>
              <a:rPr lang="cs-CZ" sz="3600" dirty="0" smtClean="0"/>
              <a:t>Čtením a psaním ke kritickému myšlení (RWCT)</a:t>
            </a:r>
          </a:p>
          <a:p>
            <a:r>
              <a:rPr lang="cs-CZ" sz="3600" dirty="0" smtClean="0">
                <a:hlinkClick r:id="rId2"/>
              </a:rPr>
              <a:t>www.kritickemysleni.cz</a:t>
            </a:r>
            <a:endParaRPr lang="cs-CZ" sz="3600" dirty="0" smtClean="0"/>
          </a:p>
          <a:p>
            <a:endParaRPr lang="cs-CZ" sz="3600" dirty="0" smtClean="0"/>
          </a:p>
          <a:p>
            <a:pPr algn="ctr"/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32239" y="1532238"/>
            <a:ext cx="9428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Činnost pracovní skupiny </a:t>
            </a:r>
            <a:r>
              <a:rPr lang="cs-CZ" sz="3600" dirty="0"/>
              <a:t>je nastavena tak,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aby:</a:t>
            </a:r>
          </a:p>
          <a:p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náplň </a:t>
            </a:r>
            <a:r>
              <a:rPr lang="cs-CZ" sz="3600" dirty="0"/>
              <a:t>byla </a:t>
            </a:r>
            <a:r>
              <a:rPr lang="cs-CZ" sz="3600" dirty="0" smtClean="0"/>
              <a:t>přínosná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prakticky zaměřená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získané </a:t>
            </a:r>
            <a:r>
              <a:rPr lang="cs-CZ" sz="3600" dirty="0"/>
              <a:t>poznatky využitelné v </a:t>
            </a:r>
            <a:r>
              <a:rPr lang="cs-CZ" sz="3600" dirty="0" smtClean="0"/>
              <a:t>praxi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26757"/>
            <a:ext cx="9144000" cy="2583206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 smtClean="0">
                <a:latin typeface="+mn-lt"/>
              </a:rPr>
              <a:t/>
            </a:r>
            <a:br>
              <a:rPr lang="cs-CZ" sz="3600" dirty="0" smtClean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5637" y="1235677"/>
            <a:ext cx="10252364" cy="439900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600" dirty="0" smtClean="0"/>
              <a:t>Kurz </a:t>
            </a:r>
            <a:r>
              <a:rPr lang="cs-CZ" sz="3600" b="1" dirty="0" smtClean="0"/>
              <a:t>Čtením a psaním ke kritickému myšlení </a:t>
            </a:r>
            <a:r>
              <a:rPr lang="cs-CZ" sz="3600" dirty="0" smtClean="0"/>
              <a:t>(RWCT) - ucelený </a:t>
            </a:r>
            <a:r>
              <a:rPr lang="cs-CZ" sz="3600" dirty="0"/>
              <a:t>didaktický systém, který je možné využít téměř ve všech předmětech a na všech stupních </a:t>
            </a:r>
            <a:r>
              <a:rPr lang="cs-CZ" sz="3600" dirty="0" smtClean="0"/>
              <a:t>škol</a:t>
            </a:r>
          </a:p>
          <a:p>
            <a:pPr algn="l"/>
            <a:endParaRPr lang="cs-CZ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b="1" dirty="0"/>
              <a:t>S</a:t>
            </a:r>
            <a:r>
              <a:rPr lang="cs-CZ" sz="3600" b="1" dirty="0" smtClean="0"/>
              <a:t>dílení </a:t>
            </a:r>
            <a:r>
              <a:rPr lang="cs-CZ" sz="3600" b="1" dirty="0"/>
              <a:t>dobrých praxí</a:t>
            </a:r>
            <a:r>
              <a:rPr lang="cs-CZ" sz="3600" dirty="0"/>
              <a:t>, </a:t>
            </a:r>
            <a:r>
              <a:rPr lang="cs-CZ" sz="3600" dirty="0" smtClean="0"/>
              <a:t>plánování </a:t>
            </a:r>
            <a:r>
              <a:rPr lang="cs-CZ" sz="3600" dirty="0"/>
              <a:t>jejich zavádění na dalších školách a co nejširší spolupráce při jejich </a:t>
            </a:r>
            <a:r>
              <a:rPr lang="cs-CZ" sz="3600" dirty="0" smtClean="0"/>
              <a:t>uplatňování</a:t>
            </a:r>
            <a:endParaRPr lang="cs-CZ" sz="3600" dirty="0"/>
          </a:p>
          <a:p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-15157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00364" y="1136822"/>
            <a:ext cx="1018708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Metody a postupy 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rozvoj 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ČG předkládány </a:t>
            </a:r>
            <a:b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skrze </a:t>
            </a:r>
            <a:r>
              <a:rPr lang="cs-CZ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modelové </a:t>
            </a:r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hodiny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Následná </a:t>
            </a:r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hodin 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Přímá </a:t>
            </a:r>
            <a:r>
              <a:rPr lang="cs-CZ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aplikace</a:t>
            </a:r>
            <a:r>
              <a:rPr lang="cs-CZ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prezentovaných metod a postupů </a:t>
            </a:r>
            <a:r>
              <a:rPr lang="cs-CZ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vlastní praxi </a:t>
            </a:r>
            <a:endParaRPr lang="cs-CZ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Diskuze</a:t>
            </a:r>
            <a:r>
              <a:rPr lang="cs-CZ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výsledcích prezentovaných metod, vzájemná podpora, inspirace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3" y="0"/>
            <a:ext cx="218255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9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243</Words>
  <Application>Microsoft Office PowerPoint</Application>
  <PresentationFormat>Širokoúhlá obrazovka</PresentationFormat>
  <Paragraphs>57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Condensed</vt:lpstr>
      <vt:lpstr>Times New Roman</vt:lpstr>
      <vt:lpstr>Motiv Office</vt:lpstr>
      <vt:lpstr>GENARAL LAYOUTS</vt:lpstr>
      <vt:lpstr>1_GENARAL LAYOUTS</vt:lpstr>
      <vt:lpstr>Prezentace aplikace PowerPoint</vt:lpstr>
      <vt:lpstr>       Místní akční plán rozvoje vzdělávání (MAP II)  v kutnohorském regionu realizuje  MAS Lípa pro venkov z.s. (leden 2018 – prosinec 2021)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skupina pro rozvoje čtenářské gramotnosti a k rozvoji potenciálu každého žáka (PSČG)</dc:title>
  <dc:creator>Iva</dc:creator>
  <cp:lastModifiedBy>Koubek Petr</cp:lastModifiedBy>
  <cp:revision>22</cp:revision>
  <dcterms:created xsi:type="dcterms:W3CDTF">2019-05-23T10:03:59Z</dcterms:created>
  <dcterms:modified xsi:type="dcterms:W3CDTF">2019-05-27T16:17:26Z</dcterms:modified>
</cp:coreProperties>
</file>