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9"/>
  </p:notesMasterIdLst>
  <p:sldIdLst>
    <p:sldId id="256" r:id="rId2"/>
    <p:sldId id="257" r:id="rId3"/>
    <p:sldId id="274" r:id="rId4"/>
    <p:sldId id="300" r:id="rId5"/>
    <p:sldId id="301" r:id="rId6"/>
    <p:sldId id="302" r:id="rId7"/>
    <p:sldId id="306" r:id="rId8"/>
    <p:sldId id="307" r:id="rId9"/>
    <p:sldId id="308" r:id="rId10"/>
    <p:sldId id="309" r:id="rId11"/>
    <p:sldId id="311" r:id="rId12"/>
    <p:sldId id="312" r:id="rId13"/>
    <p:sldId id="338" r:id="rId14"/>
    <p:sldId id="339" r:id="rId15"/>
    <p:sldId id="335" r:id="rId16"/>
    <p:sldId id="295" r:id="rId17"/>
    <p:sldId id="313" r:id="rId18"/>
    <p:sldId id="325" r:id="rId19"/>
    <p:sldId id="336" r:id="rId20"/>
    <p:sldId id="314" r:id="rId21"/>
    <p:sldId id="318" r:id="rId22"/>
    <p:sldId id="326" r:id="rId23"/>
    <p:sldId id="327" r:id="rId24"/>
    <p:sldId id="332" r:id="rId25"/>
    <p:sldId id="337" r:id="rId26"/>
    <p:sldId id="299" r:id="rId27"/>
    <p:sldId id="323" r:id="rId28"/>
    <p:sldId id="329" r:id="rId29"/>
    <p:sldId id="324" r:id="rId30"/>
    <p:sldId id="334" r:id="rId31"/>
    <p:sldId id="330" r:id="rId32"/>
    <p:sldId id="328" r:id="rId33"/>
    <p:sldId id="319" r:id="rId34"/>
    <p:sldId id="322" r:id="rId35"/>
    <p:sldId id="320" r:id="rId36"/>
    <p:sldId id="331" r:id="rId37"/>
    <p:sldId id="272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6931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30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96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106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876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8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ZDNA">
  <p:cSld name="PRAZDN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31800"/>
            <a:ext cx="0" cy="6858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748" y="520772"/>
            <a:ext cx="11004452" cy="46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667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PPUČ</a:t>
            </a:r>
            <a:endParaRPr lang="en-US" sz="1867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EK">
  <p:cSld name="OBRAZ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osta@msvarenska.cz" TargetMode="External"/><Relationship Id="rId2" Type="http://schemas.openxmlformats.org/officeDocument/2006/relationships/hyperlink" Target="https://jitkaseverinova.webnode.cz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msvarenska.cz/za-tajemstvim-motylu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msvarenska.cz/lipohratky-2018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msvarenska.cz/prezentaceskoly/" TargetMode="External"/><Relationship Id="rId4" Type="http://schemas.openxmlformats.org/officeDocument/2006/relationships/hyperlink" Target="http://msvarenska.cz/20182019-2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msvarenska.cz/20192020-2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svarenska.cz/cestovatelske-pohadky-20172018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jpeg"/><Relationship Id="rId4" Type="http://schemas.openxmlformats.org/officeDocument/2006/relationships/hyperlink" Target="http://msvarenska.cz/prezentaceskoly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5.jpeg"/><Relationship Id="rId4" Type="http://schemas.openxmlformats.org/officeDocument/2006/relationships/image" Target="../media/image9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http://img.obrazky.cz/?url=68fe7a6eb8883b7e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9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smtClean="0"/>
              <a:t>Návštěva dětí a rodičů v knihovně</a:t>
            </a:r>
            <a:endParaRPr lang="cs-CZ" sz="32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329668" y="1322942"/>
            <a:ext cx="4201461" cy="131428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Akce pro děti a rodiče ve spolupráci s dětským oddělením knihovny.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 r="17467"/>
          <a:stretch/>
        </p:blipFill>
        <p:spPr>
          <a:xfrm rot="5400000">
            <a:off x="5274500" y="1077180"/>
            <a:ext cx="1878584" cy="27234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637" y="3107295"/>
            <a:ext cx="3218437" cy="2413828"/>
          </a:xfrm>
          <a:prstGeom prst="rect">
            <a:avLst/>
          </a:prstGeom>
        </p:spPr>
      </p:pic>
      <p:pic>
        <p:nvPicPr>
          <p:cNvPr id="11" name="Zástupný symbol pro 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8906"/>
          <a:stretch>
            <a:fillRect/>
          </a:stretch>
        </p:blipFill>
        <p:spPr>
          <a:xfrm rot="5400000">
            <a:off x="3832785" y="2526643"/>
            <a:ext cx="2657540" cy="472451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1455" y="1504634"/>
            <a:ext cx="5386326" cy="40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234840"/>
            <a:ext cx="11004452" cy="978689"/>
          </a:xfrm>
        </p:spPr>
        <p:txBody>
          <a:bodyPr/>
          <a:lstStyle/>
          <a:p>
            <a:r>
              <a:rPr lang="cs-CZ" sz="3200" dirty="0" smtClean="0"/>
              <a:t>Spolupráce s rodinou zaměřená na rozvíjení čtenářské </a:t>
            </a:r>
            <a:r>
              <a:rPr lang="cs-CZ" sz="3200" dirty="0" err="1" smtClean="0"/>
              <a:t>pre</a:t>
            </a:r>
            <a:r>
              <a:rPr lang="cs-CZ" sz="3200" dirty="0" smtClean="0"/>
              <a:t>/gramotnosti</a:t>
            </a:r>
            <a:endParaRPr lang="cs-CZ" sz="3200" dirty="0"/>
          </a:p>
        </p:txBody>
      </p:sp>
      <p:sp>
        <p:nvSpPr>
          <p:cNvPr id="6" name="Zástupný symbol pro obsah 6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algn="ctr"/>
            <a:r>
              <a:rPr lang="cs-CZ" sz="2400" b="1" dirty="0" smtClean="0"/>
              <a:t>Vlastní materiály (publikace)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8" name="Zástupný symbol pro text 2"/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algn="ctr"/>
            <a:r>
              <a:rPr lang="cs-CZ" sz="2400" b="1" dirty="0" smtClean="0"/>
              <a:t>Víkendové deníčky</a:t>
            </a:r>
            <a:endParaRPr lang="cs-CZ" sz="2400" b="1" dirty="0"/>
          </a:p>
        </p:txBody>
      </p:sp>
      <p:pic>
        <p:nvPicPr>
          <p:cNvPr id="10" name="Obrázek 9" descr="C:\Users\Uzivatel\Downloads\motýlí složka (1)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2" y="3305466"/>
            <a:ext cx="3236976" cy="229320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Obrázek 10" descr="C:\Users\Ředitelka\Desktop\2017-2018\Projekty 2018\Lipohrátky 2018\Lípohrátky - pracovní sešit\Lípohrátky-obrázky\Obal - přední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09552"/>
            <a:ext cx="2239412" cy="298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3319" y="2445064"/>
            <a:ext cx="2957322" cy="33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234840"/>
            <a:ext cx="11004452" cy="978689"/>
          </a:xfrm>
        </p:spPr>
        <p:txBody>
          <a:bodyPr/>
          <a:lstStyle/>
          <a:p>
            <a:r>
              <a:rPr lang="cs-CZ" sz="3200" dirty="0"/>
              <a:t>Psaní „na míru“ aneb Když své nápady spojí autorka dětských příběhů a předškolní pedagožka </a:t>
            </a:r>
          </a:p>
        </p:txBody>
      </p:sp>
      <p:sp>
        <p:nvSpPr>
          <p:cNvPr id="5" name="TextBox 23"/>
          <p:cNvSpPr txBox="1"/>
          <p:nvPr/>
        </p:nvSpPr>
        <p:spPr>
          <a:xfrm>
            <a:off x="683612" y="1624064"/>
            <a:ext cx="520138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Jitka Severinová</a:t>
            </a:r>
            <a:endParaRPr lang="en-US" sz="1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04815" indent="-304815">
              <a:spcBef>
                <a:spcPts val="267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Autorka rozmanitých příběhů pro děti.</a:t>
            </a:r>
          </a:p>
          <a:p>
            <a:pPr marL="304815" indent="-304815">
              <a:spcBef>
                <a:spcPts val="267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Kontakt: , </a:t>
            </a:r>
            <a:r>
              <a:rPr lang="cs-CZ" sz="1800" dirty="0">
                <a:hlinkClick r:id="rId2"/>
              </a:rPr>
              <a:t>https://jitkaseverinova.webnode.cz/</a:t>
            </a:r>
            <a:r>
              <a:rPr lang="cs-CZ" sz="1800" dirty="0"/>
              <a:t>, 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mail: 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hlinkClick r:id="rId3"/>
              </a:rPr>
              <a:t>posta@msvarenska.cz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267"/>
              </a:spcBef>
            </a:pPr>
            <a:endParaRPr lang="cs-CZ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cs-CZ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Stanislava Korcová</a:t>
            </a:r>
            <a:endParaRPr lang="en-US" sz="1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04815" indent="-304815">
              <a:spcBef>
                <a:spcPts val="267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Předškolní pedagožka, ředitelka Mateřské školy Ostrava, Varenská 2a, p. o.</a:t>
            </a:r>
          </a:p>
          <a:p>
            <a:pPr marL="304815" indent="-304815">
              <a:spcBef>
                <a:spcPts val="267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Kontakt: </a:t>
            </a:r>
            <a:r>
              <a:rPr lang="cs-CZ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www.msvarenska.cz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cs-CZ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mail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hlinkClick r:id="rId3"/>
              </a:rPr>
              <a:t>posta@msvarenska.cz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267"/>
              </a:spcBef>
            </a:pPr>
            <a:endParaRPr lang="cs-CZ" sz="1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267"/>
              </a:spcBef>
            </a:pPr>
            <a:r>
              <a:rPr lang="cs-CZ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Co nás spojuje? </a:t>
            </a:r>
            <a:endParaRPr lang="cs-CZ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04815" indent="-304815" algn="just">
              <a:spcBef>
                <a:spcPts val="267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…… a dlouholeté zkušenosti s projekty pro děti předškolního věku a mladšího školního věku.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09" y="2642617"/>
            <a:ext cx="5615073" cy="38221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021" y="947262"/>
            <a:ext cx="2651361" cy="15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smtClean="0"/>
              <a:t>Za tajemstvím motýlů – školní projekt 2017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742218" y="1256113"/>
            <a:ext cx="520138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Aktivity</a:t>
            </a:r>
            <a:r>
              <a:rPr lang="cs-CZ" sz="2400" dirty="0"/>
              <a:t>: </a:t>
            </a:r>
          </a:p>
          <a:p>
            <a:pPr lvl="3"/>
            <a:r>
              <a:rPr lang="cs-CZ" sz="2400" dirty="0" smtClean="0"/>
              <a:t>	</a:t>
            </a:r>
            <a:r>
              <a:rPr lang="cs-CZ" sz="2000" dirty="0" smtClean="0"/>
              <a:t>Živý </a:t>
            </a:r>
            <a:r>
              <a:rPr lang="cs-CZ" sz="2000" dirty="0"/>
              <a:t>experiment</a:t>
            </a:r>
          </a:p>
          <a:p>
            <a:pPr lvl="1"/>
            <a:r>
              <a:rPr lang="cs-CZ" sz="2000" dirty="0" smtClean="0"/>
              <a:t>	Badatelské </a:t>
            </a:r>
            <a:r>
              <a:rPr lang="cs-CZ" sz="2000" dirty="0"/>
              <a:t>koutky ve všech </a:t>
            </a:r>
            <a:r>
              <a:rPr lang="cs-CZ" sz="2000" dirty="0" smtClean="0"/>
              <a:t>	třídách</a:t>
            </a:r>
            <a:endParaRPr lang="cs-CZ" sz="2000" dirty="0"/>
          </a:p>
          <a:p>
            <a:pPr lvl="1"/>
            <a:r>
              <a:rPr lang="cs-CZ" sz="2000" dirty="0" smtClean="0"/>
              <a:t>	Motýlí </a:t>
            </a:r>
            <a:r>
              <a:rPr lang="cs-CZ" sz="2000" dirty="0"/>
              <a:t>záhon, altán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Spolupráce s rodinami dětí:</a:t>
            </a:r>
          </a:p>
          <a:p>
            <a:pPr lvl="1"/>
            <a:r>
              <a:rPr lang="cs-CZ" sz="2400" b="1" dirty="0" smtClean="0"/>
              <a:t>	</a:t>
            </a:r>
            <a:r>
              <a:rPr lang="cs-CZ" sz="2000" b="1" dirty="0" smtClean="0"/>
              <a:t>Motýlí </a:t>
            </a:r>
            <a:r>
              <a:rPr lang="cs-CZ" sz="2000" b="1" dirty="0"/>
              <a:t>složka</a:t>
            </a:r>
          </a:p>
          <a:p>
            <a:pPr lvl="1"/>
            <a:r>
              <a:rPr lang="cs-CZ" sz="2000" dirty="0" smtClean="0"/>
              <a:t>	Společné </a:t>
            </a:r>
            <a:r>
              <a:rPr lang="cs-CZ" sz="2000" dirty="0"/>
              <a:t>akce: Jarní dílna, </a:t>
            </a:r>
            <a:r>
              <a:rPr lang="cs-CZ" sz="2000" dirty="0" smtClean="0"/>
              <a:t>	Květiny </a:t>
            </a:r>
            <a:r>
              <a:rPr lang="cs-CZ" sz="2000" dirty="0"/>
              <a:t>kolem nás, Závěrečná.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hlinkClick r:id="rId2"/>
              </a:rPr>
              <a:t>http://msvarenska.cz/za-tajemstvim-motylu/</a:t>
            </a:r>
            <a:endParaRPr lang="cs-CZ" sz="2400" dirty="0"/>
          </a:p>
          <a:p>
            <a:pPr lvl="0" algn="just"/>
            <a:endParaRPr lang="cs-CZ" sz="2400" dirty="0" smtClean="0"/>
          </a:p>
        </p:txBody>
      </p:sp>
      <p:pic>
        <p:nvPicPr>
          <p:cNvPr id="6" name="Obrázek 5" descr="Obsah obrázku hrníček, interiér, dort, zeď&#10;&#10;Popis vygenerován s velmi vysokou mírou spolehlivosti">
            <a:extLst>
              <a:ext uri="{FF2B5EF4-FFF2-40B4-BE49-F238E27FC236}">
                <a16:creationId xmlns:a16="http://schemas.microsoft.com/office/drawing/2014/main" xmlns="" id="{6157548A-E843-41D3-AE87-48FB2D32B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140" y="1317387"/>
            <a:ext cx="2373103" cy="2097998"/>
          </a:xfrm>
          <a:prstGeom prst="rect">
            <a:avLst/>
          </a:prstGeom>
        </p:spPr>
      </p:pic>
      <p:pic>
        <p:nvPicPr>
          <p:cNvPr id="8" name="Obrázek 7" descr="Obsah obrázku hrníček, stůl, káva, interiér&#10;&#10;Popis vygenerován s velmi vysokou mírou spolehlivosti">
            <a:extLst>
              <a:ext uri="{FF2B5EF4-FFF2-40B4-BE49-F238E27FC236}">
                <a16:creationId xmlns:a16="http://schemas.microsoft.com/office/drawing/2014/main" xmlns="" id="{9FB4121F-316A-4545-884C-2C3AE87AC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100" y="1698459"/>
            <a:ext cx="2633932" cy="1975449"/>
          </a:xfrm>
          <a:prstGeom prst="rect">
            <a:avLst/>
          </a:prstGeom>
        </p:spPr>
      </p:pic>
      <p:pic>
        <p:nvPicPr>
          <p:cNvPr id="9" name="Obrázek 8" descr="Obsah obrázku interiér&#10;&#10;Popis vygenerován s vysokou mírou spolehlivosti">
            <a:extLst>
              <a:ext uri="{FF2B5EF4-FFF2-40B4-BE49-F238E27FC236}">
                <a16:creationId xmlns:a16="http://schemas.microsoft.com/office/drawing/2014/main" xmlns="" id="{FDDBCDF0-2CEA-4A02-BF93-DE3C0E8E4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800" y="3583106"/>
            <a:ext cx="2253651" cy="3004868"/>
          </a:xfrm>
          <a:prstGeom prst="rect">
            <a:avLst/>
          </a:prstGeom>
        </p:spPr>
      </p:pic>
      <p:pic>
        <p:nvPicPr>
          <p:cNvPr id="10" name="Obrázek 9" descr="Obsah obrázku osoba, interiér, držení, jezení&#10;&#10;Popis vygenerován s velmi vysokou mírou spolehlivosti">
            <a:extLst>
              <a:ext uri="{FF2B5EF4-FFF2-40B4-BE49-F238E27FC236}">
                <a16:creationId xmlns:a16="http://schemas.microsoft.com/office/drawing/2014/main" xmlns="" id="{23EF0980-E8B7-4F5B-9905-EFAEC8E19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589" y="3932432"/>
            <a:ext cx="3074955" cy="23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6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 tajemstvím motýlů</a:t>
            </a:r>
            <a:endParaRPr lang="cs-CZ" dirty="0"/>
          </a:p>
        </p:txBody>
      </p:sp>
      <p:sp>
        <p:nvSpPr>
          <p:cNvPr id="5" name="TextBox 23"/>
          <p:cNvSpPr txBox="1"/>
          <p:nvPr/>
        </p:nvSpPr>
        <p:spPr>
          <a:xfrm>
            <a:off x="531906" y="1143000"/>
            <a:ext cx="6732494" cy="3084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 smtClean="0"/>
              <a:t>Motýlí složka: </a:t>
            </a:r>
            <a:endParaRPr lang="cs-CZ" sz="2133" b="1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Příběhy zachycující jednotlivá stadia vývoje motýlů.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Doplněno pracovními listy, kresbami, fotografiemi dětí dle aktuálních možností jednotlivých tříd a rodin.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 smtClean="0"/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>
              <a:spcBef>
                <a:spcPts val="267"/>
              </a:spcBef>
            </a:pPr>
            <a:endParaRPr lang="cs-CZ" sz="2133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Obrázek 7" descr="C:\Users\Uzivatel\Downloads\motýlí složka (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06" y="2816352"/>
            <a:ext cx="5818762" cy="364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Uzivatel\Downloads\motýlí složka (1)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584" y="863589"/>
            <a:ext cx="3236976" cy="298603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0667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err="1" smtClean="0"/>
              <a:t>Lípohrátky</a:t>
            </a:r>
            <a:r>
              <a:rPr lang="cs-CZ" sz="3200" dirty="0" smtClean="0"/>
              <a:t> 2018! – školní projekt 2018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723930" y="1155529"/>
            <a:ext cx="520138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Aktivity</a:t>
            </a:r>
            <a:r>
              <a:rPr lang="cs-CZ" sz="2400" dirty="0"/>
              <a:t>:</a:t>
            </a:r>
          </a:p>
          <a:p>
            <a:pPr lvl="1"/>
            <a:r>
              <a:rPr lang="cs-CZ" sz="2400" dirty="0" smtClean="0"/>
              <a:t>	</a:t>
            </a:r>
            <a:r>
              <a:rPr lang="cs-CZ" sz="2000" dirty="0" smtClean="0"/>
              <a:t>Vlastní </a:t>
            </a:r>
            <a:r>
              <a:rPr lang="cs-CZ" sz="2000" dirty="0"/>
              <a:t>metodické materiály – </a:t>
            </a:r>
            <a:r>
              <a:rPr lang="cs-CZ" sz="2000" dirty="0" smtClean="0"/>
              <a:t>	</a:t>
            </a:r>
            <a:r>
              <a:rPr lang="cs-CZ" sz="2000" dirty="0" err="1" smtClean="0"/>
              <a:t>Českovníček</a:t>
            </a:r>
            <a:r>
              <a:rPr lang="cs-CZ" sz="2000" dirty="0"/>
              <a:t>, </a:t>
            </a:r>
            <a:r>
              <a:rPr lang="cs-CZ" sz="2000" dirty="0" err="1"/>
              <a:t>Lípohrátky</a:t>
            </a:r>
            <a:endParaRPr lang="cs-CZ" sz="2000" dirty="0"/>
          </a:p>
          <a:p>
            <a:pPr lvl="1"/>
            <a:r>
              <a:rPr lang="cs-CZ" sz="2000" dirty="0" smtClean="0"/>
              <a:t>	Tradiční </a:t>
            </a:r>
            <a:r>
              <a:rPr lang="cs-CZ" sz="2000" dirty="0"/>
              <a:t>česká řemesla, České </a:t>
            </a:r>
            <a:r>
              <a:rPr lang="cs-CZ" sz="2000" dirty="0" smtClean="0"/>
              <a:t>	Vánoce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Spolupráce s rodinami dětí:</a:t>
            </a:r>
          </a:p>
          <a:p>
            <a:pPr lvl="1"/>
            <a:r>
              <a:rPr lang="cs-CZ" sz="2400" b="1" dirty="0" smtClean="0"/>
              <a:t>	</a:t>
            </a:r>
            <a:r>
              <a:rPr lang="cs-CZ" sz="2000" b="1" dirty="0" err="1" smtClean="0"/>
              <a:t>Českovníčky</a:t>
            </a:r>
            <a:r>
              <a:rPr lang="cs-CZ" sz="2000" b="1" dirty="0"/>
              <a:t>, pracovní sešit </a:t>
            </a:r>
            <a:r>
              <a:rPr lang="cs-CZ" sz="2000" b="1" dirty="0" smtClean="0"/>
              <a:t>	</a:t>
            </a:r>
            <a:r>
              <a:rPr lang="cs-CZ" sz="2000" b="1" dirty="0" err="1" smtClean="0"/>
              <a:t>Lípohrátky</a:t>
            </a:r>
            <a:endParaRPr lang="cs-CZ" sz="2000" b="1" dirty="0"/>
          </a:p>
          <a:p>
            <a:pPr lvl="1"/>
            <a:r>
              <a:rPr lang="cs-CZ" sz="2000" dirty="0" smtClean="0"/>
              <a:t>	Neformální </a:t>
            </a:r>
            <a:r>
              <a:rPr lang="cs-CZ" sz="2000" dirty="0"/>
              <a:t>třídní schůzky</a:t>
            </a:r>
          </a:p>
          <a:p>
            <a:pPr lvl="1"/>
            <a:r>
              <a:rPr lang="cs-CZ" sz="2000" dirty="0" smtClean="0"/>
              <a:t>	Slavnostní </a:t>
            </a:r>
            <a:r>
              <a:rPr lang="cs-CZ" sz="2000" dirty="0"/>
              <a:t>zasazení lípy </a:t>
            </a:r>
          </a:p>
          <a:p>
            <a:pPr lvl="1"/>
            <a:r>
              <a:rPr lang="cs-CZ" sz="2000" dirty="0" smtClean="0"/>
              <a:t>	Výroba </a:t>
            </a:r>
            <a:r>
              <a:rPr lang="cs-CZ" sz="2000" dirty="0"/>
              <a:t>betlémů, České Vánoce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hlinkClick r:id="rId2"/>
              </a:rPr>
              <a:t>http://msvarenska.cz/lipohratky-2018/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ástupný symbol pro obsah 3" descr="C:\Users\Ředitelka\Desktop\2017-2018\Projekty 2018\Lipohrátky 2018\ČESKOvníček\Final\C 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47" y="1249092"/>
            <a:ext cx="2525924" cy="174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Ředitelka\Desktop\2017-2018\Projekty 2018\Lipohrátky 2018\Lípohrátky - pracovní sešit\Lípohrátky-obrázky\Obal - přední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60" y="3178815"/>
            <a:ext cx="2525924" cy="327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Ředitelka\Pictures\2018-10\IMG_20181011_13352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 bwMode="auto">
          <a:xfrm rot="5400000">
            <a:off x="8327110" y="993087"/>
            <a:ext cx="4060228" cy="2986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Ředitelka\Desktop\lípa 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/>
          <a:stretch/>
        </p:blipFill>
        <p:spPr bwMode="auto">
          <a:xfrm>
            <a:off x="8960326" y="4645497"/>
            <a:ext cx="2393757" cy="201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0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Českovníček</a:t>
            </a:r>
            <a:r>
              <a:rPr lang="cs-CZ" dirty="0"/>
              <a:t> </a:t>
            </a:r>
            <a:r>
              <a:rPr lang="cs-CZ" dirty="0" smtClean="0"/>
              <a:t>+ </a:t>
            </a:r>
            <a:r>
              <a:rPr lang="cs-CZ" dirty="0" err="1" smtClean="0"/>
              <a:t>Lípohrátky</a:t>
            </a:r>
            <a:endParaRPr lang="cs-CZ" dirty="0"/>
          </a:p>
        </p:txBody>
      </p:sp>
      <p:pic>
        <p:nvPicPr>
          <p:cNvPr id="3" name="Obrázek 2" descr="C:\Users\Ředitelka\Desktop\2017-2018\Projekty 2018\Lipohrátky 2018\Lípohrátky - pracovní sešit\Lípohrátky-obrázky\Obal - přední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327400"/>
            <a:ext cx="2114452" cy="283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Zástupný symbol pro obsah 3" descr="C:\Users\Ředitelka\Desktop\2017-2018\Projekty 2018\Lipohrátky 2018\ČESKOvníček\Final\C 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44600"/>
            <a:ext cx="2732290" cy="1889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3346823" y="5624763"/>
            <a:ext cx="6103048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/>
              <a:t>Celoroční projekt: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>
                <a:hlinkClick r:id="rId4"/>
              </a:rPr>
              <a:t>http://msvarenska.cz/20182019-2/</a:t>
            </a:r>
            <a:endParaRPr lang="cs-CZ" sz="2133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>
                <a:hlinkClick r:id="rId5"/>
              </a:rPr>
              <a:t>http://msvarenska.cz/prezentaceskoly/</a:t>
            </a:r>
            <a:endParaRPr lang="cs-CZ" sz="2133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23"/>
          <p:cNvSpPr txBox="1"/>
          <p:nvPr/>
        </p:nvSpPr>
        <p:spPr>
          <a:xfrm>
            <a:off x="531906" y="1143000"/>
            <a:ext cx="7494494" cy="3084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 err="1"/>
              <a:t>Českovníček</a:t>
            </a:r>
            <a:r>
              <a:rPr lang="cs-CZ" sz="2133" b="1" dirty="0"/>
              <a:t>: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Prázdninový deníček pro děti k zaznamenávání společných rodinných cest po ČR.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Vedl k poznávání naší vlasti a prohluboval vztah k ní.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Rodiče dětí motivoval k plnohodnotnému trávení času se svými dětmi.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>
              <a:spcBef>
                <a:spcPts val="267"/>
              </a:spcBef>
            </a:pPr>
            <a:endParaRPr lang="cs-CZ" sz="2133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3346823" y="3559240"/>
            <a:ext cx="8280400" cy="2100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 err="1"/>
              <a:t>Lípohrátky</a:t>
            </a:r>
            <a:r>
              <a:rPr lang="cs-CZ" sz="2133" b="1" dirty="0"/>
              <a:t>: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Pracovní sešit seznamující děti se státními znaky ČR a základní historií.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Poskytující prostor pro společné tvoření dětí a rodičů.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>
              <a:spcBef>
                <a:spcPts val="267"/>
              </a:spcBef>
            </a:pPr>
            <a:endParaRPr lang="cs-CZ" sz="2133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Českovníčky</a:t>
            </a:r>
            <a:r>
              <a:rPr lang="cs-CZ" dirty="0" smtClean="0"/>
              <a:t> se vrátily plné rodinných zážitků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2667" r="2633" b="20533"/>
          <a:stretch/>
        </p:blipFill>
        <p:spPr>
          <a:xfrm rot="10800000">
            <a:off x="628748" y="1336416"/>
            <a:ext cx="6236208" cy="23486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21600" b="27200"/>
          <a:stretch/>
        </p:blipFill>
        <p:spPr>
          <a:xfrm rot="10800000">
            <a:off x="5710350" y="4287913"/>
            <a:ext cx="5394960" cy="215948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3" t="18934" r="20667"/>
          <a:stretch/>
        </p:blipFill>
        <p:spPr>
          <a:xfrm rot="5400000">
            <a:off x="7438455" y="1413521"/>
            <a:ext cx="2441746" cy="301744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21466" b="34533"/>
          <a:stretch/>
        </p:blipFill>
        <p:spPr>
          <a:xfrm rot="10800000">
            <a:off x="252324" y="3910194"/>
            <a:ext cx="5236464" cy="1951110"/>
          </a:xfrm>
          <a:prstGeom prst="rect">
            <a:avLst/>
          </a:prstGeom>
        </p:spPr>
      </p:pic>
      <p:pic>
        <p:nvPicPr>
          <p:cNvPr id="7" name="Obrázek 6" descr="C:\Users\Broňa\Desktop\foto pravidla zpracovat\20181003_10125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3154">
            <a:off x="9424512" y="740366"/>
            <a:ext cx="2565400" cy="192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Broňa\Desktop\foto pravidla zpracovat\20181003_1012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1814">
            <a:off x="9939216" y="3583890"/>
            <a:ext cx="1852504" cy="1358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8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Lípohrátky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0" b="19467"/>
          <a:stretch/>
        </p:blipFill>
        <p:spPr>
          <a:xfrm>
            <a:off x="7772281" y="3666151"/>
            <a:ext cx="3932039" cy="2880000"/>
          </a:xfrm>
          <a:prstGeom prst="rect">
            <a:avLst/>
          </a:prstGeom>
        </p:spPr>
      </p:pic>
      <p:pic>
        <p:nvPicPr>
          <p:cNvPr id="7" name="Obrázek 6" descr="C:\Users\Broňa\Desktop\Nová složka\20181031_0717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84" y="274320"/>
            <a:ext cx="4593336" cy="327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Broňa\Desktop\Nová složka\20181031_0716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2" y="1228912"/>
            <a:ext cx="5760720" cy="43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roňa\Desktop\Nová složka\20181031_0716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3198">
            <a:off x="4189588" y="4354826"/>
            <a:ext cx="3227605" cy="17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1395">
            <a:off x="2602805" y="161191"/>
            <a:ext cx="870648" cy="74509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8">
            <a:off x="2842017" y="5789860"/>
            <a:ext cx="1105350" cy="7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err="1" smtClean="0"/>
              <a:t>Rodinkování</a:t>
            </a:r>
            <a:r>
              <a:rPr lang="cs-CZ" sz="3200" dirty="0" smtClean="0"/>
              <a:t> – školní projekt 2019/2020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723930" y="1155529"/>
            <a:ext cx="52013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Aktivity:</a:t>
            </a:r>
          </a:p>
          <a:p>
            <a:pPr lvl="1"/>
            <a:r>
              <a:rPr lang="cs-CZ" sz="2400" dirty="0" smtClean="0"/>
              <a:t>	TVP </a:t>
            </a:r>
            <a:r>
              <a:rPr lang="cs-CZ" sz="2400" dirty="0"/>
              <a:t>– motivace příběhy z </a:t>
            </a:r>
            <a:r>
              <a:rPr lang="cs-CZ" sz="2400" dirty="0" smtClean="0"/>
              <a:t>	</a:t>
            </a:r>
            <a:r>
              <a:rPr lang="cs-CZ" sz="2400" dirty="0" err="1" smtClean="0"/>
              <a:t>Rodinkování</a:t>
            </a:r>
            <a:r>
              <a:rPr lang="cs-CZ" sz="2400" dirty="0" smtClean="0"/>
              <a:t> </a:t>
            </a:r>
            <a:endParaRPr lang="cs-CZ" sz="2400" dirty="0"/>
          </a:p>
          <a:p>
            <a:pPr lvl="1"/>
            <a:r>
              <a:rPr lang="cs-CZ" sz="2400" dirty="0" smtClean="0"/>
              <a:t>	Spolupráce </a:t>
            </a:r>
            <a:r>
              <a:rPr lang="cs-CZ" sz="2400" dirty="0"/>
              <a:t>se seniory</a:t>
            </a:r>
          </a:p>
          <a:p>
            <a:pPr lvl="1"/>
            <a:r>
              <a:rPr lang="cs-CZ" sz="2400" dirty="0" smtClean="0"/>
              <a:t>	Třídní </a:t>
            </a:r>
            <a:r>
              <a:rPr lang="cs-CZ" sz="2400" dirty="0"/>
              <a:t>kniha </a:t>
            </a:r>
            <a:r>
              <a:rPr lang="cs-CZ" sz="2400" dirty="0" err="1"/>
              <a:t>Rodinkování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Spolupráce s rodinami dětí:</a:t>
            </a:r>
          </a:p>
          <a:p>
            <a:pPr lvl="1"/>
            <a:r>
              <a:rPr lang="cs-CZ" sz="2400" b="1" dirty="0" smtClean="0"/>
              <a:t>	</a:t>
            </a:r>
            <a:r>
              <a:rPr lang="cs-CZ" sz="2400" b="1" dirty="0" err="1" smtClean="0"/>
              <a:t>Rodinkování</a:t>
            </a:r>
            <a:r>
              <a:rPr lang="cs-CZ" sz="2400" b="1" dirty="0" smtClean="0"/>
              <a:t> </a:t>
            </a:r>
            <a:r>
              <a:rPr lang="cs-CZ" sz="2400" dirty="0" smtClean="0"/>
              <a:t> </a:t>
            </a:r>
            <a:r>
              <a:rPr lang="cs-CZ" sz="2400" dirty="0"/>
              <a:t>- pracovní sešit </a:t>
            </a:r>
          </a:p>
          <a:p>
            <a:pPr lvl="1"/>
            <a:r>
              <a:rPr lang="cs-CZ" sz="2400" dirty="0" smtClean="0"/>
              <a:t>	Zábavná </a:t>
            </a:r>
            <a:r>
              <a:rPr lang="cs-CZ" sz="2400" dirty="0"/>
              <a:t>odpoledne pro </a:t>
            </a:r>
            <a:r>
              <a:rPr lang="cs-CZ" sz="2400" dirty="0" smtClean="0"/>
              <a:t>	jednotlivé </a:t>
            </a:r>
            <a:r>
              <a:rPr lang="cs-CZ" sz="2400" dirty="0"/>
              <a:t>členy rodiny (práce </a:t>
            </a:r>
            <a:r>
              <a:rPr lang="cs-CZ" sz="2400" dirty="0" smtClean="0"/>
              <a:t>	s </a:t>
            </a:r>
            <a:r>
              <a:rPr lang="cs-CZ" sz="2400" dirty="0"/>
              <a:t>příběhy z </a:t>
            </a:r>
            <a:r>
              <a:rPr lang="cs-CZ" sz="2400" dirty="0" err="1"/>
              <a:t>Rodinkování</a:t>
            </a:r>
            <a:r>
              <a:rPr lang="cs-CZ" sz="2400" dirty="0"/>
              <a:t>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67" y="1155529"/>
            <a:ext cx="3640576" cy="51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5915891" y="18143"/>
            <a:ext cx="6276110" cy="6839857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9" cy="2385517"/>
              <a:chOff x="6750844" y="3074840"/>
              <a:chExt cx="4731789" cy="2385517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921519" y="3284776"/>
                <a:ext cx="4561114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4400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Podpora práce učitelů</a:t>
                </a:r>
                <a:endParaRPr sz="4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529999" y="4650345"/>
                <a:ext cx="685801" cy="716559"/>
                <a:chOff x="6684850" y="4577195"/>
                <a:chExt cx="685801" cy="716559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684850" y="4607954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684851" y="4577195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807244" y="3753314"/>
              <a:ext cx="4864100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Podpora budování kapacit pro rozvoj základních </a:t>
              </a:r>
              <a:r>
                <a:rPr lang="cs-CZ" sz="32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</a:t>
              </a: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/gramotností </a:t>
              </a:r>
              <a:b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 předškolním </a:t>
              </a:r>
              <a:b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základním vzdělávání</a:t>
              </a: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2572" y="18143"/>
            <a:ext cx="6070260" cy="683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Rodinkování</a:t>
            </a:r>
            <a:r>
              <a:rPr lang="cs-CZ" dirty="0" smtClean="0"/>
              <a:t>- </a:t>
            </a:r>
            <a:r>
              <a:rPr lang="cs-CZ" smtClean="0"/>
              <a:t>pracovní sešit</a:t>
            </a:r>
            <a:endParaRPr lang="cs-CZ" dirty="0"/>
          </a:p>
        </p:txBody>
      </p:sp>
      <p:sp>
        <p:nvSpPr>
          <p:cNvPr id="5" name="TextBox 23"/>
          <p:cNvSpPr txBox="1"/>
          <p:nvPr/>
        </p:nvSpPr>
        <p:spPr>
          <a:xfrm>
            <a:off x="531906" y="1143000"/>
            <a:ext cx="6732494" cy="275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 err="1"/>
              <a:t>Rodinkování</a:t>
            </a:r>
            <a:r>
              <a:rPr lang="cs-CZ" sz="2133" b="1" dirty="0"/>
              <a:t>: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Všední i nevšední příběhy rodiny </a:t>
            </a:r>
            <a:r>
              <a:rPr lang="cs-CZ" sz="2133" dirty="0" err="1"/>
              <a:t>Hrabětovy</a:t>
            </a:r>
            <a:r>
              <a:rPr lang="cs-CZ" sz="2133" dirty="0"/>
              <a:t>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Nadpřirozená bytost pomáhající dětem a jejich rodinným příslušníkům v nesnázích.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/>
              <a:t>Aktivní zapojení „dospěláků“.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>
              <a:spcBef>
                <a:spcPts val="267"/>
              </a:spcBef>
            </a:pPr>
            <a:endParaRPr lang="cs-CZ" sz="2133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549836" y="3175000"/>
            <a:ext cx="3176494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/>
              <a:t>Celoroční projekt: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>
                <a:hlinkClick r:id="rId2"/>
              </a:rPr>
              <a:t>http://msvarenska.cz/20192020-2/</a:t>
            </a:r>
            <a:endParaRPr lang="cs-CZ" sz="2133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54" y="896113"/>
            <a:ext cx="4460284" cy="53179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6" y="4331571"/>
            <a:ext cx="6660642" cy="18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err="1" smtClean="0"/>
              <a:t>Rodinkování</a:t>
            </a:r>
            <a:r>
              <a:rPr lang="cs-CZ" sz="3200" dirty="0" smtClean="0"/>
              <a:t> – pracovní sešit pro děti a jejich rodiny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42" y="1115567"/>
            <a:ext cx="4050000" cy="540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89" y="1115566"/>
            <a:ext cx="405239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234840"/>
            <a:ext cx="11004452" cy="978689"/>
          </a:xfrm>
        </p:spPr>
        <p:txBody>
          <a:bodyPr/>
          <a:lstStyle/>
          <a:p>
            <a:r>
              <a:rPr lang="cs-CZ" sz="3200" dirty="0" err="1" smtClean="0"/>
              <a:t>Rodinkování</a:t>
            </a:r>
            <a:r>
              <a:rPr lang="cs-CZ" sz="3200" dirty="0" smtClean="0"/>
              <a:t> – pracovní sešit jako motivace                    k činnostem v mateřské škole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1133856"/>
            <a:ext cx="4053078" cy="54041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13867" b="24267"/>
          <a:stretch/>
        </p:blipFill>
        <p:spPr>
          <a:xfrm>
            <a:off x="1139330" y="1335024"/>
            <a:ext cx="5526855" cy="29443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4539066"/>
            <a:ext cx="3532736" cy="19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err="1" smtClean="0"/>
              <a:t>Rodinkování</a:t>
            </a:r>
            <a:r>
              <a:rPr lang="cs-CZ" sz="3200" dirty="0" smtClean="0"/>
              <a:t> – originální MAXI kniha třídy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99" y="4119028"/>
            <a:ext cx="1882821" cy="24214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69" y="2487167"/>
            <a:ext cx="5538685" cy="42062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59" y="3600352"/>
            <a:ext cx="1792639" cy="26907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55" y="566927"/>
            <a:ext cx="2765460" cy="33534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8" y="1118392"/>
            <a:ext cx="3311806" cy="23554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 t="64203" r="17254" b="8000"/>
          <a:stretch/>
        </p:blipFill>
        <p:spPr>
          <a:xfrm rot="10800000">
            <a:off x="4226905" y="1156301"/>
            <a:ext cx="1894925" cy="12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err="1" smtClean="0"/>
              <a:t>Rodinkování</a:t>
            </a:r>
            <a:r>
              <a:rPr lang="cs-CZ" sz="3200" dirty="0" smtClean="0"/>
              <a:t> – originální kniha třídy</a:t>
            </a:r>
            <a:endParaRPr lang="cs-CZ" sz="3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" y="1391697"/>
            <a:ext cx="3381088" cy="254203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007" y="456439"/>
            <a:ext cx="2849449" cy="61813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83" y="1819370"/>
            <a:ext cx="3894613" cy="446284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49" y="4145829"/>
            <a:ext cx="2802223" cy="20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9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Deníček Huňáčka Ducháčka </a:t>
            </a:r>
            <a:endParaRPr lang="cs-CZ" dirty="0"/>
          </a:p>
        </p:txBody>
      </p:sp>
      <p:sp>
        <p:nvSpPr>
          <p:cNvPr id="5" name="TextBox 23"/>
          <p:cNvSpPr txBox="1"/>
          <p:nvPr/>
        </p:nvSpPr>
        <p:spPr>
          <a:xfrm>
            <a:off x="531906" y="1143000"/>
            <a:ext cx="527453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Motivace příběhem o </a:t>
            </a:r>
            <a:r>
              <a:rPr lang="cs-CZ" sz="2133" dirty="0" err="1" smtClean="0"/>
              <a:t>ducháčkovi</a:t>
            </a:r>
            <a:r>
              <a:rPr lang="cs-CZ" sz="2133" dirty="0" smtClean="0"/>
              <a:t>.</a:t>
            </a:r>
            <a:endParaRPr lang="cs-CZ" sz="2133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69" y="2569028"/>
            <a:ext cx="5324990" cy="39913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19" y="161701"/>
            <a:ext cx="3469701" cy="26006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87" y="2920955"/>
            <a:ext cx="2832514" cy="1740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00" y="4872714"/>
            <a:ext cx="4962144" cy="16981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76" y="2441969"/>
            <a:ext cx="3731218" cy="22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Víkendové deníčky</a:t>
            </a:r>
            <a:endParaRPr lang="cs-CZ" dirty="0"/>
          </a:p>
        </p:txBody>
      </p:sp>
      <p:sp>
        <p:nvSpPr>
          <p:cNvPr id="5" name="TextBox 23"/>
          <p:cNvSpPr txBox="1"/>
          <p:nvPr/>
        </p:nvSpPr>
        <p:spPr>
          <a:xfrm>
            <a:off x="531906" y="1143000"/>
            <a:ext cx="4716750" cy="468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 smtClean="0"/>
              <a:t>Víkendové deníčky maskota třídy:</a:t>
            </a:r>
            <a:endParaRPr lang="cs-CZ" sz="2133" b="1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Prohlubování spolupráce s rodinou v obecné rovině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Prohlubování vztahů mezi jednotlivými rodinami dané třídy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Prohlubování kladného vztahu ke knihám 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Motivace rodin k společnému plnohodnotně strávenému času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Prevence proti nadměrnému a pasivnímu využívání moderních technologií (PC, tablet, mobil apod.)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Diagnostický nástroj</a:t>
            </a:r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11990" r="5461" b="2299"/>
          <a:stretch/>
        </p:blipFill>
        <p:spPr>
          <a:xfrm>
            <a:off x="5654561" y="1394119"/>
            <a:ext cx="5978639" cy="443644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7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Deníček sovičky </a:t>
            </a:r>
            <a:r>
              <a:rPr lang="cs-CZ" dirty="0" err="1" smtClean="0"/>
              <a:t>Hermínky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r="10296" b="4668"/>
          <a:stretch/>
        </p:blipFill>
        <p:spPr>
          <a:xfrm rot="5400000">
            <a:off x="2919165" y="2909716"/>
            <a:ext cx="3207686" cy="44181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7067" r="11540" b="4133"/>
          <a:stretch/>
        </p:blipFill>
        <p:spPr>
          <a:xfrm rot="5400000">
            <a:off x="6328280" y="-596194"/>
            <a:ext cx="3192020" cy="46929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4400" r="9229" b="2800"/>
          <a:stretch/>
        </p:blipFill>
        <p:spPr>
          <a:xfrm rot="5400000">
            <a:off x="7816397" y="2876608"/>
            <a:ext cx="3187589" cy="4446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34" y="1151158"/>
            <a:ext cx="2947950" cy="32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Losování</a:t>
            </a:r>
            <a:endParaRPr lang="cs-CZ" dirty="0"/>
          </a:p>
        </p:txBody>
      </p:sp>
      <p:sp>
        <p:nvSpPr>
          <p:cNvPr id="5" name="TextBox 23"/>
          <p:cNvSpPr txBox="1"/>
          <p:nvPr/>
        </p:nvSpPr>
        <p:spPr>
          <a:xfrm>
            <a:off x="339882" y="1106424"/>
            <a:ext cx="6732494" cy="370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cs-CZ" sz="2133" b="1" dirty="0" smtClean="0"/>
          </a:p>
          <a:p>
            <a:pPr lvl="0" algn="just"/>
            <a:r>
              <a:rPr lang="cs-CZ" sz="2133" b="1" dirty="0" smtClean="0"/>
              <a:t>Losování: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Každý pátek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Rovný přístup ke všem dětem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Učí děti trpělivosti, přijetí „prohry“ a hlavně prožívání radosti s ostatními</a:t>
            </a:r>
          </a:p>
          <a:p>
            <a:pPr lvl="0" algn="just"/>
            <a:endParaRPr lang="cs-CZ" sz="2133" dirty="0"/>
          </a:p>
          <a:p>
            <a:pPr lvl="0" algn="just"/>
            <a:r>
              <a:rPr lang="cs-CZ" sz="2133" b="1" dirty="0" smtClean="0"/>
              <a:t>Přehled navštívených dětí:</a:t>
            </a:r>
            <a:endParaRPr lang="cs-CZ" sz="2133" b="1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Pravidelné zaznamenávání cestování maskota třídy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Součást třídního rituálu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Prezentace rodičům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3" t="11583" r="30202"/>
          <a:stretch/>
        </p:blipFill>
        <p:spPr>
          <a:xfrm>
            <a:off x="7600212" y="215445"/>
            <a:ext cx="3958082" cy="648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761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Deníček Medvídka </a:t>
            </a:r>
            <a:r>
              <a:rPr lang="cs-CZ" dirty="0" err="1" smtClean="0"/>
              <a:t>Putovníčka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8667" r="6030" b="4667"/>
          <a:stretch/>
        </p:blipFill>
        <p:spPr>
          <a:xfrm>
            <a:off x="6518899" y="176219"/>
            <a:ext cx="2125902" cy="28609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2" y="1606691"/>
            <a:ext cx="5321617" cy="35629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54" y="3187432"/>
            <a:ext cx="4866305" cy="35073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59" y="916089"/>
            <a:ext cx="2019182" cy="21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5915891" y="18143"/>
            <a:ext cx="6276110" cy="6839857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9" cy="2564087"/>
              <a:chOff x="6750844" y="3074840"/>
              <a:chExt cx="4731789" cy="2564087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921519" y="3284776"/>
                <a:ext cx="4561114" cy="235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cs-CZ" sz="24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2400" b="1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Mateřská škola Ostrava, Varenská 2a, p. o.</a:t>
                </a:r>
                <a:endParaRPr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529999" y="4650345"/>
                <a:ext cx="685801" cy="716559"/>
                <a:chOff x="6684850" y="4577195"/>
                <a:chExt cx="685801" cy="716559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684850" y="4607954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684851" y="4577195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651608" y="3589590"/>
              <a:ext cx="5019738" cy="5946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Spolupráce      s rodinou jako nástroj rozvoje </a:t>
              </a:r>
              <a:r>
                <a:rPr lang="cs-CZ" sz="44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čtenářské gramotnosti</a:t>
              </a:r>
              <a:endParaRPr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2" y="1725496"/>
            <a:ext cx="5367448" cy="31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47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smtClean="0"/>
              <a:t>Cestovatelské pohádky – školní projekt 2017/2018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723930" y="1155529"/>
            <a:ext cx="52013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smtClean="0"/>
              <a:t>Aktivity</a:t>
            </a:r>
            <a:r>
              <a:rPr lang="cs-CZ" sz="2000" dirty="0"/>
              <a:t>:</a:t>
            </a:r>
          </a:p>
          <a:p>
            <a:pPr lvl="1" algn="just"/>
            <a:r>
              <a:rPr lang="cs-CZ" sz="2000" dirty="0" smtClean="0"/>
              <a:t>	TVP </a:t>
            </a:r>
            <a:r>
              <a:rPr lang="cs-CZ" sz="2000" dirty="0"/>
              <a:t>- činnosti různorodého </a:t>
            </a:r>
            <a:r>
              <a:rPr lang="cs-CZ" sz="2000" dirty="0" smtClean="0"/>
              <a:t>	charakteru </a:t>
            </a:r>
            <a:r>
              <a:rPr lang="cs-CZ" sz="2000" dirty="0"/>
              <a:t>motivované </a:t>
            </a:r>
            <a:r>
              <a:rPr lang="cs-CZ" sz="2000" dirty="0" smtClean="0"/>
              <a:t>	jednotlivými </a:t>
            </a:r>
            <a:r>
              <a:rPr lang="cs-CZ" sz="2000" dirty="0"/>
              <a:t>pohádkami z knihy </a:t>
            </a:r>
            <a:r>
              <a:rPr lang="cs-CZ" sz="2000" dirty="0" smtClean="0"/>
              <a:t>	(</a:t>
            </a:r>
            <a:r>
              <a:rPr lang="cs-CZ" sz="2000" dirty="0"/>
              <a:t>např. práce s mapou, atlasy, </a:t>
            </a:r>
            <a:r>
              <a:rPr lang="cs-CZ" sz="2000" dirty="0" smtClean="0"/>
              <a:t>	příklady </a:t>
            </a:r>
            <a:r>
              <a:rPr lang="cs-CZ" sz="2000" dirty="0"/>
              <a:t>inspirované </a:t>
            </a:r>
            <a:r>
              <a:rPr lang="cs-CZ" sz="2000" dirty="0" smtClean="0"/>
              <a:t>	matematikou </a:t>
            </a:r>
            <a:r>
              <a:rPr lang="cs-CZ" sz="2000" dirty="0"/>
              <a:t>prof. Hejného, </a:t>
            </a:r>
            <a:r>
              <a:rPr lang="cs-CZ" sz="2000" dirty="0" smtClean="0"/>
              <a:t>	poznávání </a:t>
            </a:r>
            <a:r>
              <a:rPr lang="cs-CZ" sz="2000" dirty="0"/>
              <a:t>fauny, flory apod.)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Spolupráce s rodinami dětí: </a:t>
            </a:r>
          </a:p>
          <a:p>
            <a:pPr lvl="1" algn="just"/>
            <a:r>
              <a:rPr lang="cs-CZ" sz="2000" dirty="0" smtClean="0"/>
              <a:t>	Práce </a:t>
            </a:r>
            <a:r>
              <a:rPr lang="cs-CZ" sz="2000" dirty="0"/>
              <a:t>s knihou </a:t>
            </a:r>
            <a:r>
              <a:rPr lang="cs-CZ" sz="2000" b="1" dirty="0"/>
              <a:t>Cestovatelské </a:t>
            </a:r>
            <a:r>
              <a:rPr lang="cs-CZ" sz="2000" b="1" dirty="0" smtClean="0"/>
              <a:t>	pohádky</a:t>
            </a:r>
            <a:endParaRPr lang="cs-CZ" sz="2000" b="1" dirty="0"/>
          </a:p>
          <a:p>
            <a:pPr lvl="1" algn="just"/>
            <a:r>
              <a:rPr lang="cs-CZ" sz="2000" dirty="0" smtClean="0"/>
              <a:t>	Zábavná </a:t>
            </a:r>
            <a:r>
              <a:rPr lang="cs-CZ" sz="2000" dirty="0"/>
              <a:t>odpoledne – malování </a:t>
            </a:r>
            <a:r>
              <a:rPr lang="cs-CZ" sz="2000" dirty="0" smtClean="0"/>
              <a:t>	triček</a:t>
            </a:r>
            <a:r>
              <a:rPr lang="cs-CZ" sz="2000" dirty="0"/>
              <a:t>, Závěrečná apod.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hlinkClick r:id="rId3"/>
              </a:rPr>
              <a:t>http://msvarenska.cz/cestovatelske-pohadky-20172018/</a:t>
            </a:r>
            <a:endParaRPr lang="cs-CZ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hlinkClick r:id="rId4"/>
              </a:rPr>
              <a:t>http://msvarenska.cz/prezentaceskoly</a:t>
            </a:r>
            <a:r>
              <a:rPr lang="cs-CZ" sz="2000" dirty="0" smtClean="0">
                <a:hlinkClick r:id="rId4"/>
              </a:rPr>
              <a:t>/</a:t>
            </a:r>
            <a:endParaRPr lang="cs-CZ" sz="2000" dirty="0"/>
          </a:p>
        </p:txBody>
      </p:sp>
      <p:pic>
        <p:nvPicPr>
          <p:cNvPr id="6" name="Picture 4" descr="Kniha o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08" y="1727720"/>
            <a:ext cx="2786558" cy="39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4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Deníček trpaslíka Honzíčka z Cestovatelských pohádek</a:t>
            </a:r>
            <a:endParaRPr lang="cs-CZ" dirty="0"/>
          </a:p>
        </p:txBody>
      </p:sp>
      <p:sp>
        <p:nvSpPr>
          <p:cNvPr id="5" name="TextBox 23"/>
          <p:cNvSpPr txBox="1"/>
          <p:nvPr/>
        </p:nvSpPr>
        <p:spPr>
          <a:xfrm>
            <a:off x="531906" y="1143000"/>
            <a:ext cx="5338542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Motivace příběhy trpaslíka Honzíčka – cestovatele z České země.</a:t>
            </a:r>
            <a:endParaRPr lang="cs-CZ" sz="2133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62" y="2915692"/>
            <a:ext cx="3968746" cy="258220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37" y="1277145"/>
            <a:ext cx="4209446" cy="321048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60" y="4705689"/>
            <a:ext cx="2853215" cy="199831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57" y="4782311"/>
            <a:ext cx="1412858" cy="17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Deníček jako čtenářský deník – deníček čarodějnice </a:t>
            </a:r>
            <a:r>
              <a:rPr lang="cs-CZ" dirty="0" err="1" smtClean="0"/>
              <a:t>Kouzelky</a:t>
            </a:r>
            <a:endParaRPr lang="cs-CZ" dirty="0"/>
          </a:p>
        </p:txBody>
      </p:sp>
      <p:sp>
        <p:nvSpPr>
          <p:cNvPr id="5" name="TextBox 23"/>
          <p:cNvSpPr txBox="1"/>
          <p:nvPr/>
        </p:nvSpPr>
        <p:spPr>
          <a:xfrm>
            <a:off x="531906" y="1143000"/>
            <a:ext cx="6732494" cy="669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133" b="1" dirty="0" smtClean="0"/>
              <a:t>Třídní čtenářský deník:</a:t>
            </a:r>
            <a:endParaRPr lang="cs-CZ" sz="2133" b="1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Motivace rodičů k společnému čtení s dětmi.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Vzájemná inspirace rodičů a dětí.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Prohlubování kladného vztahu ke knihám.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Záznamy o přečtených knihách: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Název knihy, autor (spisovatel, ilustrátor)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Druh knihy (pohádky, příběhy, jeden příběh, 	básně, encyklopedie apod.)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Prostředí, kde se děj knihy odehrává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Postavy (oblíbená – proč je oblíbená, popř. 	neoblíbená)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Co z knihy pro mě má smysl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Co bych udělal/a jinak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Na co jsem myslel/a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Jaká nová slova jsem se naučil/a</a:t>
            </a:r>
          </a:p>
          <a:p>
            <a:pPr lvl="2" algn="just"/>
            <a:r>
              <a:rPr lang="cs-CZ" sz="2133" dirty="0"/>
              <a:t>	</a:t>
            </a:r>
            <a:r>
              <a:rPr lang="cs-CZ" sz="2133" dirty="0" smtClean="0"/>
              <a:t>Obrázek</a:t>
            </a:r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 marL="304815" indent="-304815" algn="just">
              <a:buFont typeface="Arial" panose="020B0604020202020204" pitchFamily="34" charset="0"/>
              <a:buChar char="•"/>
            </a:pPr>
            <a:endParaRPr lang="cs-CZ" sz="2133" dirty="0"/>
          </a:p>
          <a:p>
            <a:pPr>
              <a:spcBef>
                <a:spcPts val="267"/>
              </a:spcBef>
            </a:pPr>
            <a:endParaRPr lang="cs-CZ" sz="2133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02" y="1341297"/>
            <a:ext cx="2871049" cy="4010813"/>
          </a:xfrm>
          <a:prstGeom prst="rect">
            <a:avLst/>
          </a:prstGeom>
        </p:spPr>
      </p:pic>
      <p:pic>
        <p:nvPicPr>
          <p:cNvPr id="6" name="Picture 2" descr="ROOM ON THE BROOM 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4" y="3346704"/>
            <a:ext cx="887339" cy="257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t="11733" r="9407" b="11200"/>
          <a:stretch/>
        </p:blipFill>
        <p:spPr>
          <a:xfrm>
            <a:off x="7306544" y="4300676"/>
            <a:ext cx="1715214" cy="24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 deníku kocoura Modroočka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12933" r="5318" b="2933"/>
          <a:stretch/>
        </p:blipFill>
        <p:spPr>
          <a:xfrm>
            <a:off x="2420972" y="1763416"/>
            <a:ext cx="3346704" cy="46008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2711" y="-336827"/>
            <a:ext cx="4294705" cy="5726273"/>
          </a:xfrm>
          <a:prstGeom prst="rect">
            <a:avLst/>
          </a:prstGeom>
        </p:spPr>
      </p:pic>
      <p:pic>
        <p:nvPicPr>
          <p:cNvPr id="2050" name="Picture 2" descr="z deniku kocoura modrock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0"/>
          <a:stretch/>
        </p:blipFill>
        <p:spPr bwMode="auto">
          <a:xfrm>
            <a:off x="360046" y="1407485"/>
            <a:ext cx="1759174" cy="22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0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Pohádky z bílého pyžamka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9333"/>
          <a:stretch/>
        </p:blipFill>
        <p:spPr>
          <a:xfrm>
            <a:off x="2320446" y="1618488"/>
            <a:ext cx="3339690" cy="46354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 r="21821" b="4729"/>
          <a:stretch/>
        </p:blipFill>
        <p:spPr>
          <a:xfrm rot="5400000">
            <a:off x="6765124" y="-573040"/>
            <a:ext cx="4021152" cy="5568696"/>
          </a:xfrm>
          <a:prstGeom prst="rect">
            <a:avLst/>
          </a:prstGeom>
        </p:spPr>
      </p:pic>
      <p:pic>
        <p:nvPicPr>
          <p:cNvPr id="3074" name="Picture 2" descr="Pohádky z bílého pyžamka - Ludmila Pelc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hádky z bílého pyžamk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t="12440"/>
          <a:stretch/>
        </p:blipFill>
        <p:spPr bwMode="auto">
          <a:xfrm>
            <a:off x="5991352" y="4398264"/>
            <a:ext cx="1947164" cy="20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0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Originální ztvárnění pohádek, příběhů i naučného textu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r="21983" b="10800"/>
          <a:stretch/>
        </p:blipFill>
        <p:spPr>
          <a:xfrm>
            <a:off x="6290868" y="2139696"/>
            <a:ext cx="5550611" cy="44297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t="20000" r="11896"/>
          <a:stretch/>
        </p:blipFill>
        <p:spPr>
          <a:xfrm rot="5400000">
            <a:off x="1428848" y="576072"/>
            <a:ext cx="3886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Proč TO všechno děláme?</a:t>
            </a:r>
            <a:endParaRPr lang="cs-CZ" dirty="0"/>
          </a:p>
        </p:txBody>
      </p:sp>
      <p:pic>
        <p:nvPicPr>
          <p:cNvPr id="1026" name="Picture 2" descr="www.megaloto.cz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73" y="982461"/>
            <a:ext cx="4421824" cy="522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3"/>
          <p:cNvSpPr txBox="1"/>
          <p:nvPr/>
        </p:nvSpPr>
        <p:spPr>
          <a:xfrm>
            <a:off x="559338" y="1143000"/>
            <a:ext cx="5274534" cy="435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cs-CZ" sz="2133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V každém z nás je kousek malého dítěte.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Je jen na nás samotných, jestli mu dáme prostor.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Pokud ano, budeme šťastní MY i DĚTI!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A právě o TO nám jde!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133" dirty="0" smtClean="0"/>
              <a:t>A proto TO všechno děláme….</a:t>
            </a:r>
          </a:p>
          <a:p>
            <a:pPr lvl="0" algn="just"/>
            <a:endParaRPr lang="cs-CZ" sz="2133" dirty="0"/>
          </a:p>
          <a:p>
            <a:pPr lvl="1" algn="ctr"/>
            <a:r>
              <a:rPr lang="cs-CZ" sz="2133" b="1" dirty="0" smtClean="0">
                <a:solidFill>
                  <a:srgbClr val="00B0F0"/>
                </a:solidFill>
              </a:rPr>
              <a:t>Děkujeme za pozvání, Vaši pozornost a přejeme Vám, ať jste ŠŤASTNÍ!</a:t>
            </a:r>
          </a:p>
          <a:p>
            <a:pPr lvl="1" algn="ctr"/>
            <a:endParaRPr lang="cs-CZ" sz="2133" b="1" dirty="0" smtClean="0">
              <a:solidFill>
                <a:srgbClr val="00B0F0"/>
              </a:solidFill>
            </a:endParaRPr>
          </a:p>
          <a:p>
            <a:pPr lvl="1" algn="ctr"/>
            <a:r>
              <a:rPr lang="cs-CZ" sz="2133" b="1" dirty="0" smtClean="0">
                <a:solidFill>
                  <a:srgbClr val="00B0F0"/>
                </a:solidFill>
              </a:rPr>
              <a:t>Stáňa a Jitka</a:t>
            </a:r>
          </a:p>
        </p:txBody>
      </p:sp>
    </p:spTree>
    <p:extLst>
      <p:ext uri="{BB962C8B-B14F-4D97-AF65-F5344CB8AC3E}">
        <p14:creationId xmlns:p14="http://schemas.microsoft.com/office/powerpoint/2010/main" val="23797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1645348" y="5340707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Podpora budování kapacit pro rozvoj základních </a:t>
            </a:r>
            <a:r>
              <a:rPr lang="cs-CZ" sz="1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</a:t>
            </a: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/gramotností v předškolním </a:t>
            </a:r>
            <a:b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základním vzdělávání - Podpora práce učitelů (PPUČ) je financován Evropskou unií.</a:t>
            </a: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14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748" y="483871"/>
            <a:ext cx="11004452" cy="535491"/>
          </a:xfrm>
        </p:spPr>
        <p:txBody>
          <a:bodyPr/>
          <a:lstStyle/>
          <a:p>
            <a:r>
              <a:rPr lang="cs-CZ" sz="3200" dirty="0" smtClean="0"/>
              <a:t>Mateřská škola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696498" y="1855921"/>
            <a:ext cx="52013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dirty="0" smtClean="0"/>
              <a:t>Sídlištní mateřská škola v centru Ostravy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dirty="0" smtClean="0"/>
              <a:t>Kapacita </a:t>
            </a:r>
            <a:r>
              <a:rPr lang="cs-CZ" sz="2400" dirty="0"/>
              <a:t>školy – 109 </a:t>
            </a:r>
            <a:r>
              <a:rPr lang="cs-CZ" sz="2400" dirty="0" smtClean="0"/>
              <a:t>dětí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dirty="0" smtClean="0"/>
              <a:t>5 tříd:</a:t>
            </a:r>
          </a:p>
          <a:p>
            <a:pPr lvl="4" algn="just"/>
            <a:r>
              <a:rPr lang="cs-CZ" sz="2400" dirty="0"/>
              <a:t>	</a:t>
            </a:r>
            <a:r>
              <a:rPr lang="cs-CZ" sz="2400" dirty="0" smtClean="0"/>
              <a:t>3 </a:t>
            </a:r>
            <a:r>
              <a:rPr lang="cs-CZ" sz="2400" dirty="0"/>
              <a:t>běžné věkově heterogenní </a:t>
            </a:r>
            <a:r>
              <a:rPr lang="cs-CZ" sz="2400" dirty="0" smtClean="0"/>
              <a:t>	třídy </a:t>
            </a:r>
            <a:r>
              <a:rPr lang="cs-CZ" sz="2400" dirty="0"/>
              <a:t>(3 </a:t>
            </a:r>
            <a:r>
              <a:rPr lang="cs-CZ" sz="2400" dirty="0" smtClean="0"/>
              <a:t> – </a:t>
            </a:r>
            <a:r>
              <a:rPr lang="cs-CZ" sz="2400" dirty="0"/>
              <a:t>6 let)</a:t>
            </a:r>
          </a:p>
          <a:p>
            <a:pPr lvl="1" algn="just"/>
            <a:r>
              <a:rPr lang="cs-CZ" sz="2400" dirty="0" smtClean="0"/>
              <a:t>	1 </a:t>
            </a:r>
            <a:r>
              <a:rPr lang="cs-CZ" sz="2400" dirty="0"/>
              <a:t>třída pro děti mladší 3 let</a:t>
            </a:r>
          </a:p>
          <a:p>
            <a:pPr lvl="1" algn="just"/>
            <a:r>
              <a:rPr lang="cs-CZ" sz="2400" dirty="0" smtClean="0"/>
              <a:t>	1 </a:t>
            </a:r>
            <a:r>
              <a:rPr lang="cs-CZ" sz="2400" dirty="0"/>
              <a:t>logopedická třída</a:t>
            </a:r>
          </a:p>
          <a:p>
            <a:endParaRPr lang="cs-CZ" sz="2000" dirty="0" smtClean="0"/>
          </a:p>
          <a:p>
            <a:endParaRPr lang="cs-CZ" sz="2000" dirty="0"/>
          </a:p>
          <a:p>
            <a:pPr marL="0" indent="0" algn="ctr">
              <a:buNone/>
            </a:pPr>
            <a:r>
              <a:rPr lang="cs-CZ" sz="2400" b="1" dirty="0" smtClean="0">
                <a:solidFill>
                  <a:schemeClr val="tx1"/>
                </a:solidFill>
              </a:rPr>
              <a:t>www.msvarenska.cz</a:t>
            </a: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6" name="Zástupný symbol pro obsah 3" descr="Foto 6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34270" y="1457841"/>
            <a:ext cx="5300932" cy="477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19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smtClean="0"/>
              <a:t>Vzdělávání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723930" y="1155529"/>
            <a:ext cx="52013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dirty="0" smtClean="0"/>
              <a:t>Školní </a:t>
            </a:r>
            <a:r>
              <a:rPr lang="cs-CZ" sz="2400" dirty="0"/>
              <a:t>vzdělávací program </a:t>
            </a:r>
            <a:r>
              <a:rPr lang="cs-CZ" sz="2400" i="1" dirty="0"/>
              <a:t>Pramínky </a:t>
            </a:r>
            <a:r>
              <a:rPr lang="cs-CZ" sz="2400" i="1" dirty="0" smtClean="0"/>
              <a:t>sounáležitosti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dirty="0" smtClean="0"/>
              <a:t>Cíle</a:t>
            </a:r>
            <a:r>
              <a:rPr lang="cs-CZ" sz="2400" dirty="0"/>
              <a:t>, výstupy, </a:t>
            </a:r>
            <a:r>
              <a:rPr lang="cs-CZ" sz="2400" dirty="0" smtClean="0"/>
              <a:t>kompetence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dirty="0" smtClean="0"/>
              <a:t>Témata </a:t>
            </a:r>
            <a:r>
              <a:rPr lang="cs-CZ" sz="2400" dirty="0"/>
              <a:t>volná – přizpůsobená aktuální skupině dětí, dění ve třídě, ve škole, ve městě </a:t>
            </a:r>
            <a:r>
              <a:rPr lang="cs-CZ" sz="2400" dirty="0" smtClean="0"/>
              <a:t>atd.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dirty="0" smtClean="0"/>
              <a:t>Plánování </a:t>
            </a:r>
            <a:r>
              <a:rPr lang="cs-CZ" sz="2400" dirty="0"/>
              <a:t>dle rozmanitých inteligencí H. </a:t>
            </a:r>
            <a:r>
              <a:rPr lang="cs-CZ" sz="2400" dirty="0" err="1"/>
              <a:t>Gardnera</a:t>
            </a:r>
            <a:r>
              <a:rPr lang="cs-CZ" sz="2400" dirty="0"/>
              <a:t> (center </a:t>
            </a:r>
            <a:r>
              <a:rPr lang="cs-CZ" sz="2400" dirty="0" smtClean="0"/>
              <a:t>aktivit)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400" b="1" dirty="0" smtClean="0"/>
              <a:t>Programy </a:t>
            </a:r>
            <a:r>
              <a:rPr lang="cs-CZ" sz="2400" b="1" dirty="0"/>
              <a:t>a projekty </a:t>
            </a:r>
            <a:r>
              <a:rPr lang="cs-CZ" sz="2400" b="1" dirty="0" smtClean="0"/>
              <a:t>školy</a:t>
            </a:r>
            <a:endParaRPr lang="cs-CZ" sz="2400" b="1" dirty="0"/>
          </a:p>
        </p:txBody>
      </p:sp>
      <p:pic>
        <p:nvPicPr>
          <p:cNvPr id="7" name="obrázek 2" descr="Velký vodopád pod Korytem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17" y="1899825"/>
            <a:ext cx="4667250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3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smtClean="0"/>
              <a:t>Celé Česko čte dětem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723930" y="1164673"/>
            <a:ext cx="5201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Pravidelné předčítání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Práce s knihou v rámci každého tématu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Spolupráce s rodinou – společné akce, předčítání </a:t>
            </a:r>
            <a:r>
              <a:rPr lang="cs-CZ" sz="2400" dirty="0" smtClean="0"/>
              <a:t>rodinnými </a:t>
            </a:r>
            <a:r>
              <a:rPr lang="cs-CZ" sz="2400" dirty="0"/>
              <a:t>příslušníky, osvěta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Podnětné </a:t>
            </a:r>
            <a:r>
              <a:rPr lang="cs-CZ" sz="2400" dirty="0" smtClean="0"/>
              <a:t>prostředí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/>
              <a:t>Aktivita Babičky a dědečci do školek 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0"/>
          <a:stretch/>
        </p:blipFill>
        <p:spPr>
          <a:xfrm rot="5400000">
            <a:off x="6900250" y="2236676"/>
            <a:ext cx="5153382" cy="3262473"/>
          </a:xfrm>
          <a:prstGeom prst="rect">
            <a:avLst/>
          </a:prstGeom>
        </p:spPr>
      </p:pic>
      <p:pic>
        <p:nvPicPr>
          <p:cNvPr id="8" name="Picture 2" descr="CelÃ© Äesko Äte dÄ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81" y="4242816"/>
            <a:ext cx="3269602" cy="24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 pole 2"/>
          <p:cNvSpPr txBox="1">
            <a:spLocks noChangeArrowheads="1"/>
          </p:cNvSpPr>
          <p:nvPr/>
        </p:nvSpPr>
        <p:spPr bwMode="auto">
          <a:xfrm>
            <a:off x="7845704" y="549779"/>
            <a:ext cx="3262474" cy="6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b="1" i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Slavnostní vstup do celorepublikového projektu – únor 2017</a:t>
            </a:r>
            <a:endParaRPr lang="cs-CZ" sz="1100" i="1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err="1" smtClean="0"/>
              <a:t>Knížkohrátky</a:t>
            </a:r>
            <a:r>
              <a:rPr lang="cs-CZ" sz="3200" dirty="0" smtClean="0"/>
              <a:t> – školní projekt 1. – 6. 2019</a:t>
            </a:r>
            <a:endParaRPr lang="cs-CZ" sz="3200" dirty="0"/>
          </a:p>
        </p:txBody>
      </p:sp>
      <p:sp>
        <p:nvSpPr>
          <p:cNvPr id="5" name="TextBox 23"/>
          <p:cNvSpPr txBox="1"/>
          <p:nvPr/>
        </p:nvSpPr>
        <p:spPr>
          <a:xfrm>
            <a:off x="723930" y="1155529"/>
            <a:ext cx="52013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Aktivity:</a:t>
            </a:r>
          </a:p>
          <a:p>
            <a:pPr lvl="1"/>
            <a:r>
              <a:rPr lang="cs-CZ" sz="2400" dirty="0" smtClean="0"/>
              <a:t>	</a:t>
            </a:r>
            <a:r>
              <a:rPr lang="cs-CZ" sz="2000" dirty="0" smtClean="0"/>
              <a:t>Vybavení </a:t>
            </a:r>
            <a:r>
              <a:rPr lang="cs-CZ" sz="2000" dirty="0"/>
              <a:t>čtenářských koutků</a:t>
            </a:r>
          </a:p>
          <a:p>
            <a:pPr lvl="1"/>
            <a:r>
              <a:rPr lang="cs-CZ" sz="2000" dirty="0" smtClean="0"/>
              <a:t>	Práce </a:t>
            </a:r>
            <a:r>
              <a:rPr lang="cs-CZ" sz="2000" dirty="0"/>
              <a:t>s knihou dle </a:t>
            </a:r>
            <a:r>
              <a:rPr lang="cs-CZ" sz="2000" dirty="0" smtClean="0"/>
              <a:t>žánrů </a:t>
            </a:r>
          </a:p>
          <a:p>
            <a:pPr lvl="1"/>
            <a:r>
              <a:rPr lang="cs-CZ" sz="2000" dirty="0"/>
              <a:t>	</a:t>
            </a:r>
            <a:r>
              <a:rPr lang="cs-CZ" sz="2000" dirty="0" smtClean="0"/>
              <a:t>českých nebo slovenských autorů</a:t>
            </a:r>
            <a:endParaRPr lang="cs-CZ" sz="2000" dirty="0"/>
          </a:p>
          <a:p>
            <a:pPr lvl="1"/>
            <a:r>
              <a:rPr lang="cs-CZ" sz="2000" dirty="0" smtClean="0"/>
              <a:t>	Společná </a:t>
            </a:r>
            <a:r>
              <a:rPr lang="cs-CZ" sz="2000" dirty="0"/>
              <a:t>dopolední setkání </a:t>
            </a:r>
            <a:r>
              <a:rPr lang="cs-CZ" sz="2000" dirty="0" smtClean="0"/>
              <a:t>	celé </a:t>
            </a:r>
            <a:r>
              <a:rPr lang="cs-CZ" sz="2000" dirty="0"/>
              <a:t>MŠ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Spolupráce </a:t>
            </a:r>
            <a:r>
              <a:rPr lang="cs-CZ" sz="2400" dirty="0"/>
              <a:t>s rodinami dětí:</a:t>
            </a:r>
          </a:p>
          <a:p>
            <a:pPr lvl="1"/>
            <a:r>
              <a:rPr lang="cs-CZ" sz="2400" b="1" dirty="0" smtClean="0"/>
              <a:t>	</a:t>
            </a:r>
            <a:r>
              <a:rPr lang="cs-CZ" sz="2000" b="1" dirty="0" smtClean="0"/>
              <a:t>Čtenářské </a:t>
            </a:r>
            <a:r>
              <a:rPr lang="cs-CZ" sz="2000" b="1" dirty="0"/>
              <a:t>deníky</a:t>
            </a:r>
          </a:p>
          <a:p>
            <a:pPr lvl="1"/>
            <a:r>
              <a:rPr lang="cs-CZ" sz="2000" b="1" dirty="0" smtClean="0"/>
              <a:t>	Strom </a:t>
            </a:r>
            <a:r>
              <a:rPr lang="cs-CZ" sz="2000" b="1" dirty="0"/>
              <a:t>KNÍŽKOVNÍK</a:t>
            </a:r>
          </a:p>
          <a:p>
            <a:pPr lvl="1"/>
            <a:r>
              <a:rPr lang="cs-CZ" sz="2000" b="1" dirty="0" smtClean="0"/>
              <a:t>	Akce </a:t>
            </a:r>
            <a:r>
              <a:rPr lang="cs-CZ" sz="2000" b="1" dirty="0"/>
              <a:t>v knihovně (hry, kvízy </a:t>
            </a:r>
            <a:r>
              <a:rPr lang="cs-CZ" sz="2000" b="1" dirty="0" smtClean="0"/>
              <a:t>	apod</a:t>
            </a:r>
            <a:r>
              <a:rPr lang="cs-CZ" sz="2000" b="1" dirty="0"/>
              <a:t>.)</a:t>
            </a:r>
          </a:p>
          <a:p>
            <a:pPr lvl="1"/>
            <a:r>
              <a:rPr lang="cs-CZ" sz="2000" b="1" dirty="0" smtClean="0"/>
              <a:t>	Víkend </a:t>
            </a:r>
            <a:r>
              <a:rPr lang="cs-CZ" sz="2000" b="1" dirty="0"/>
              <a:t>bez televize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48" y="2674927"/>
            <a:ext cx="2827765" cy="37581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5600"/>
          <a:stretch/>
        </p:blipFill>
        <p:spPr>
          <a:xfrm>
            <a:off x="5651266" y="1299795"/>
            <a:ext cx="3308527" cy="45847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5" t="7985" r="51222" b="80293"/>
          <a:stretch/>
        </p:blipFill>
        <p:spPr>
          <a:xfrm>
            <a:off x="4718838" y="5227639"/>
            <a:ext cx="1206474" cy="131385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5" t="5600" b="72111"/>
          <a:stretch/>
        </p:blipFill>
        <p:spPr>
          <a:xfrm>
            <a:off x="9165248" y="321302"/>
            <a:ext cx="2058291" cy="213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60273"/>
            <a:ext cx="11004452" cy="1421887"/>
          </a:xfrm>
        </p:spPr>
        <p:txBody>
          <a:bodyPr/>
          <a:lstStyle/>
          <a:p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Aktivity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v rámci projektu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Knížkohrátky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3200" dirty="0"/>
          </a:p>
        </p:txBody>
      </p:sp>
      <p:pic>
        <p:nvPicPr>
          <p:cNvPr id="6" name="obrázek 4" descr="IMG_20190130_10020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25746" r="50957" b="-10706"/>
          <a:stretch/>
        </p:blipFill>
        <p:spPr bwMode="auto">
          <a:xfrm>
            <a:off x="713232" y="1207007"/>
            <a:ext cx="2191809" cy="3212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1" descr="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21879" r="39754" b="2750"/>
          <a:stretch/>
        </p:blipFill>
        <p:spPr bwMode="auto">
          <a:xfrm>
            <a:off x="3122062" y="1207007"/>
            <a:ext cx="6316980" cy="2804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5" descr="IMG_20190130_10134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4027"/>
          <a:stretch/>
        </p:blipFill>
        <p:spPr bwMode="auto">
          <a:xfrm>
            <a:off x="9656064" y="497498"/>
            <a:ext cx="1956816" cy="346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" descr="IMG_20190327_0949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2240" r="2867" b="52812"/>
          <a:stretch/>
        </p:blipFill>
        <p:spPr bwMode="auto">
          <a:xfrm>
            <a:off x="713232" y="4087368"/>
            <a:ext cx="5966206" cy="2608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" descr="IMG_20190522_10372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1" t="24805" r="1105" b="4096"/>
          <a:stretch/>
        </p:blipFill>
        <p:spPr bwMode="auto">
          <a:xfrm>
            <a:off x="6943090" y="4087368"/>
            <a:ext cx="4669790" cy="2608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56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604" y="456439"/>
            <a:ext cx="11004452" cy="535491"/>
          </a:xfrm>
        </p:spPr>
        <p:txBody>
          <a:bodyPr/>
          <a:lstStyle/>
          <a:p>
            <a:r>
              <a:rPr lang="cs-CZ" sz="3200" dirty="0" smtClean="0"/>
              <a:t>Čtenářské deníky</a:t>
            </a:r>
            <a:endParaRPr lang="cs-CZ" sz="3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7452" b="2059"/>
          <a:stretch/>
        </p:blipFill>
        <p:spPr>
          <a:xfrm rot="5400000">
            <a:off x="4871787" y="1047851"/>
            <a:ext cx="2644264" cy="19969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t="7651" r="26667" b="3222"/>
          <a:stretch/>
        </p:blipFill>
        <p:spPr>
          <a:xfrm rot="5400000">
            <a:off x="7977474" y="-140372"/>
            <a:ext cx="2838881" cy="3831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3" t="21333" r="14566" b="24134"/>
          <a:stretch/>
        </p:blipFill>
        <p:spPr>
          <a:xfrm rot="5400000">
            <a:off x="617663" y="3864485"/>
            <a:ext cx="2704817" cy="190736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 r="22167"/>
          <a:stretch/>
        </p:blipFill>
        <p:spPr>
          <a:xfrm rot="5400000">
            <a:off x="3691978" y="3161773"/>
            <a:ext cx="3006953" cy="389501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24366"/>
          <a:stretch/>
        </p:blipFill>
        <p:spPr>
          <a:xfrm rot="5400000">
            <a:off x="7988732" y="2853842"/>
            <a:ext cx="3146999" cy="4370832"/>
          </a:xfrm>
          <a:prstGeom prst="rect">
            <a:avLst/>
          </a:prstGeom>
        </p:spPr>
      </p:pic>
      <p:sp>
        <p:nvSpPr>
          <p:cNvPr id="13" name="Zástupný symbol pro obsah 2"/>
          <p:cNvSpPr txBox="1">
            <a:spLocks/>
          </p:cNvSpPr>
          <p:nvPr/>
        </p:nvSpPr>
        <p:spPr>
          <a:xfrm>
            <a:off x="619604" y="1207191"/>
            <a:ext cx="4201461" cy="2258567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tenářské deníky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 třídách byly společným dílem dětí, učitelek a rodičů.</a:t>
            </a:r>
          </a:p>
          <a:p>
            <a:pPr algn="ctr"/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Rodiny se vzájemně motivovaly nejen ke čtení, ale i k dalším navazujícím aktivitám. 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740</Words>
  <Application>Microsoft Office PowerPoint</Application>
  <PresentationFormat>Širokoúhlá obrazovka</PresentationFormat>
  <Paragraphs>186</Paragraphs>
  <Slides>37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Roboto Condensed</vt:lpstr>
      <vt:lpstr>Motiv Office</vt:lpstr>
      <vt:lpstr>Prezentace aplikace PowerPoint</vt:lpstr>
      <vt:lpstr>Prezentace aplikace PowerPoint</vt:lpstr>
      <vt:lpstr>Prezentace aplikace PowerPoint</vt:lpstr>
      <vt:lpstr>Mateřská škola</vt:lpstr>
      <vt:lpstr>Vzdělávání</vt:lpstr>
      <vt:lpstr>Celé Česko čte dětem</vt:lpstr>
      <vt:lpstr>Knížkohrátky – školní projekt 1. – 6. 2019</vt:lpstr>
      <vt:lpstr> Aktivity v rámci projektu Knížkohrátky </vt:lpstr>
      <vt:lpstr>Čtenářské deníky</vt:lpstr>
      <vt:lpstr>Návštěva dětí a rodičů v knihovně</vt:lpstr>
      <vt:lpstr>Spolupráce s rodinou zaměřená na rozvíjení čtenářské pre/gramotnosti</vt:lpstr>
      <vt:lpstr>Psaní „na míru“ aneb Když své nápady spojí autorka dětských příběhů a předškolní pedagožka </vt:lpstr>
      <vt:lpstr>Za tajemstvím motýlů – školní projekt 2017</vt:lpstr>
      <vt:lpstr>Za tajemstvím motýlů</vt:lpstr>
      <vt:lpstr>Lípohrátky 2018! – školní projekt 2018</vt:lpstr>
      <vt:lpstr>Českovníček + Lípohrátky</vt:lpstr>
      <vt:lpstr>Českovníčky se vrátily plné rodinných zážitků</vt:lpstr>
      <vt:lpstr>Lípohrátky </vt:lpstr>
      <vt:lpstr>Rodinkování – školní projekt 2019/2020</vt:lpstr>
      <vt:lpstr>Rodinkování- pracovní sešit</vt:lpstr>
      <vt:lpstr>Rodinkování – pracovní sešit pro děti a jejich rodiny</vt:lpstr>
      <vt:lpstr>Rodinkování – pracovní sešit jako motivace                    k činnostem v mateřské škole</vt:lpstr>
      <vt:lpstr>Rodinkování – originální MAXI kniha třídy</vt:lpstr>
      <vt:lpstr>Rodinkování – originální kniha třídy</vt:lpstr>
      <vt:lpstr>Deníček Huňáčka Ducháčka </vt:lpstr>
      <vt:lpstr>Víkendové deníčky</vt:lpstr>
      <vt:lpstr>Deníček sovičky Hermínky</vt:lpstr>
      <vt:lpstr>Losování</vt:lpstr>
      <vt:lpstr>Deníček Medvídka Putovníčka</vt:lpstr>
      <vt:lpstr>Cestovatelské pohádky – školní projekt 2017/2018</vt:lpstr>
      <vt:lpstr>Deníček trpaslíka Honzíčka z Cestovatelských pohádek</vt:lpstr>
      <vt:lpstr>Deníček jako čtenářský deník – deníček čarodějnice Kouzelky</vt:lpstr>
      <vt:lpstr>Z deníku kocoura Modroočka </vt:lpstr>
      <vt:lpstr>Pohádky z bílého pyžamka</vt:lpstr>
      <vt:lpstr>Originální ztvárnění pohádek, příběhů i naučného textu</vt:lpstr>
      <vt:lpstr> Proč TO všechno děláme?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Šedá Simona</dc:creator>
  <cp:lastModifiedBy>Splavcová Hana</cp:lastModifiedBy>
  <cp:revision>179</cp:revision>
  <dcterms:modified xsi:type="dcterms:W3CDTF">2019-11-30T19:41:17Z</dcterms:modified>
</cp:coreProperties>
</file>